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2"/>
  </p:notesMasterIdLst>
  <p:sldIdLst>
    <p:sldId id="256" r:id="rId5"/>
    <p:sldId id="257" r:id="rId6"/>
    <p:sldId id="258" r:id="rId7"/>
    <p:sldId id="291" r:id="rId8"/>
    <p:sldId id="261" r:id="rId9"/>
    <p:sldId id="287" r:id="rId10"/>
    <p:sldId id="288" r:id="rId11"/>
    <p:sldId id="289" r:id="rId12"/>
    <p:sldId id="290" r:id="rId13"/>
    <p:sldId id="275" r:id="rId14"/>
    <p:sldId id="276" r:id="rId15"/>
    <p:sldId id="277" r:id="rId16"/>
    <p:sldId id="278" r:id="rId17"/>
    <p:sldId id="280" r:id="rId18"/>
    <p:sldId id="259" r:id="rId19"/>
    <p:sldId id="260" r:id="rId20"/>
    <p:sldId id="279" r:id="rId21"/>
    <p:sldId id="265" r:id="rId22"/>
    <p:sldId id="292" r:id="rId23"/>
    <p:sldId id="293" r:id="rId24"/>
    <p:sldId id="267" r:id="rId25"/>
    <p:sldId id="268" r:id="rId26"/>
    <p:sldId id="281" r:id="rId27"/>
    <p:sldId id="282" r:id="rId28"/>
    <p:sldId id="283" r:id="rId29"/>
    <p:sldId id="284" r:id="rId30"/>
    <p:sldId id="295" r:id="rId31"/>
    <p:sldId id="285" r:id="rId32"/>
    <p:sldId id="269" r:id="rId33"/>
    <p:sldId id="286" r:id="rId34"/>
    <p:sldId id="270" r:id="rId35"/>
    <p:sldId id="271" r:id="rId36"/>
    <p:sldId id="294" r:id="rId37"/>
    <p:sldId id="272" r:id="rId38"/>
    <p:sldId id="273" r:id="rId39"/>
    <p:sldId id="264" r:id="rId40"/>
    <p:sldId id="263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e Bruns" initials="JB" lastIdx="12" clrIdx="0">
    <p:extLst>
      <p:ext uri="{19B8F6BF-5375-455C-9EA6-DF929625EA0E}">
        <p15:presenceInfo xmlns:p15="http://schemas.microsoft.com/office/powerpoint/2012/main" userId="S::justine.bruns@uni-oldenburg.de::c77186d3-1f97-4499-ad79-7fd61d9075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D641C-52FD-4353-8BBD-E02524CE69BD}" v="632" dt="2020-01-27T17:55:27.136"/>
    <p1510:client id="{4CC91857-B912-4833-BA9E-B6133244E64B}" v="941" dt="2020-01-27T17:35:54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53" autoAdjust="0"/>
  </p:normalViewPr>
  <p:slideViewPr>
    <p:cSldViewPr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1T13:35:22.440" idx="9">
    <p:pos x="10" y="10"/>
    <p:text>Hilfe von Dennis pls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2T11:17:55.595" idx="12">
    <p:pos x="10" y="10"/>
    <p:text>Zuhörer haben Faden verloren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1T13:35:05.883" idx="8">
    <p:pos x="10" y="10"/>
    <p:text>Grafik einfügen?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2T11:17:18.945" idx="11">
    <p:pos x="10" y="10"/>
    <p:text>Texte kürzen oder mehr reden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9T21:59:53.252" idx="6">
    <p:pos x="10" y="10"/>
    <p:text>TODO: Folie schön machen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10230-AA6E-4283-AE64-4824B26EC893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178C0F71-E71C-45F3-AA6B-EE6D57A20068}">
      <dgm:prSet phldrT="[Text]"/>
      <dgm:spPr>
        <a:ln>
          <a:noFill/>
        </a:ln>
      </dgm:spPr>
      <dgm:t>
        <a:bodyPr/>
        <a:lstStyle/>
        <a:p>
          <a:pPr>
            <a:buNone/>
          </a:pPr>
          <a:r>
            <a:rPr lang="de-DE"/>
            <a:t>Akquisition des Datensatzes</a:t>
          </a:r>
        </a:p>
      </dgm:t>
    </dgm:pt>
    <dgm:pt modelId="{C61017A0-76DC-4216-80BE-A0978CC3A998}" type="parTrans" cxnId="{95928A79-1C24-4D57-8F17-3C344B101D79}">
      <dgm:prSet/>
      <dgm:spPr/>
      <dgm:t>
        <a:bodyPr/>
        <a:lstStyle/>
        <a:p>
          <a:endParaRPr lang="de-DE"/>
        </a:p>
      </dgm:t>
    </dgm:pt>
    <dgm:pt modelId="{00F80013-071B-4201-990E-2D638423CB6B}" type="sibTrans" cxnId="{95928A79-1C24-4D57-8F17-3C344B101D79}">
      <dgm:prSet/>
      <dgm:spPr/>
      <dgm:t>
        <a:bodyPr/>
        <a:lstStyle/>
        <a:p>
          <a:endParaRPr lang="de-DE"/>
        </a:p>
      </dgm:t>
    </dgm:pt>
    <dgm:pt modelId="{5F96E0A2-EFC7-4366-8701-E7F24F46146A}">
      <dgm:prSet phldrT="[Text]" custT="1"/>
      <dgm:spPr/>
      <dgm:t>
        <a:bodyPr anchor="t"/>
        <a:lstStyle/>
        <a:p>
          <a:r>
            <a:rPr lang="de-DE" sz="2000"/>
            <a:t> 1.</a:t>
          </a:r>
        </a:p>
      </dgm:t>
    </dgm:pt>
    <dgm:pt modelId="{D1E74BEB-1F1D-4E93-9F1D-2D6D5091A312}" type="parTrans" cxnId="{A7ED9273-DB90-4195-9EC7-C3BC3970AFD5}">
      <dgm:prSet/>
      <dgm:spPr/>
      <dgm:t>
        <a:bodyPr/>
        <a:lstStyle/>
        <a:p>
          <a:endParaRPr lang="de-DE"/>
        </a:p>
      </dgm:t>
    </dgm:pt>
    <dgm:pt modelId="{F4D915D4-32AF-464E-A12F-0CA42D175B2B}" type="sibTrans" cxnId="{A7ED9273-DB90-4195-9EC7-C3BC3970AFD5}">
      <dgm:prSet/>
      <dgm:spPr/>
      <dgm:t>
        <a:bodyPr/>
        <a:lstStyle/>
        <a:p>
          <a:endParaRPr lang="de-DE"/>
        </a:p>
      </dgm:t>
    </dgm:pt>
    <dgm:pt modelId="{B03D5300-871C-46F1-92F0-49AF6DD2D320}">
      <dgm:prSet phldrT="[Text]"/>
      <dgm:spPr>
        <a:ln>
          <a:noFill/>
        </a:ln>
      </dgm:spPr>
      <dgm:t>
        <a:bodyPr/>
        <a:lstStyle/>
        <a:p>
          <a:pPr>
            <a:buNone/>
          </a:pPr>
          <a:r>
            <a:rPr lang="de-DE"/>
            <a:t>Erkennung des Sudoku-Rätsels</a:t>
          </a:r>
        </a:p>
      </dgm:t>
    </dgm:pt>
    <dgm:pt modelId="{71C873A1-EDB4-4E04-B24F-2919FCBD6FF8}" type="parTrans" cxnId="{4CA715E3-3CC6-4C90-997A-833DB9ED3574}">
      <dgm:prSet/>
      <dgm:spPr/>
      <dgm:t>
        <a:bodyPr/>
        <a:lstStyle/>
        <a:p>
          <a:endParaRPr lang="de-DE"/>
        </a:p>
      </dgm:t>
    </dgm:pt>
    <dgm:pt modelId="{9A64C709-E6B2-4449-A9D9-098962F145FA}" type="sibTrans" cxnId="{4CA715E3-3CC6-4C90-997A-833DB9ED3574}">
      <dgm:prSet/>
      <dgm:spPr/>
      <dgm:t>
        <a:bodyPr/>
        <a:lstStyle/>
        <a:p>
          <a:endParaRPr lang="de-DE"/>
        </a:p>
      </dgm:t>
    </dgm:pt>
    <dgm:pt modelId="{1AFA8855-2670-440F-BC96-5ECAEB925418}">
      <dgm:prSet phldrT="[Text]" custT="1"/>
      <dgm:spPr/>
      <dgm:t>
        <a:bodyPr anchor="t"/>
        <a:lstStyle/>
        <a:p>
          <a:r>
            <a:rPr lang="de-DE" sz="2000"/>
            <a:t> 2.</a:t>
          </a:r>
        </a:p>
      </dgm:t>
    </dgm:pt>
    <dgm:pt modelId="{524D349F-F819-4510-B295-F361BE9AC43B}" type="parTrans" cxnId="{440BE11A-7EF6-46ED-AD7B-387CAD5C9A5C}">
      <dgm:prSet/>
      <dgm:spPr/>
      <dgm:t>
        <a:bodyPr/>
        <a:lstStyle/>
        <a:p>
          <a:endParaRPr lang="de-DE"/>
        </a:p>
      </dgm:t>
    </dgm:pt>
    <dgm:pt modelId="{484A6786-12B0-49DE-B5A1-D19993408891}" type="sibTrans" cxnId="{440BE11A-7EF6-46ED-AD7B-387CAD5C9A5C}">
      <dgm:prSet/>
      <dgm:spPr/>
      <dgm:t>
        <a:bodyPr/>
        <a:lstStyle/>
        <a:p>
          <a:endParaRPr lang="de-DE"/>
        </a:p>
      </dgm:t>
    </dgm:pt>
    <dgm:pt modelId="{180732FF-72A8-4B78-9979-4AB457B45A57}">
      <dgm:prSet phldrT="[Text]"/>
      <dgm:spPr>
        <a:ln>
          <a:noFill/>
        </a:ln>
      </dgm:spPr>
      <dgm:t>
        <a:bodyPr/>
        <a:lstStyle/>
        <a:p>
          <a:pPr>
            <a:buNone/>
          </a:pPr>
          <a:r>
            <a:rPr lang="de-DE"/>
            <a:t>Korrektur der Kameraperspektive</a:t>
          </a:r>
        </a:p>
      </dgm:t>
    </dgm:pt>
    <dgm:pt modelId="{8C15E85E-3AE7-4E64-A8D9-0A6AB20CFE06}" type="parTrans" cxnId="{2DCFED52-5221-46A1-8BB8-30E880F284C1}">
      <dgm:prSet/>
      <dgm:spPr/>
      <dgm:t>
        <a:bodyPr/>
        <a:lstStyle/>
        <a:p>
          <a:endParaRPr lang="de-DE"/>
        </a:p>
      </dgm:t>
    </dgm:pt>
    <dgm:pt modelId="{5CD1E421-4277-4CBC-8258-76A8E893CCDA}" type="sibTrans" cxnId="{2DCFED52-5221-46A1-8BB8-30E880F284C1}">
      <dgm:prSet/>
      <dgm:spPr/>
      <dgm:t>
        <a:bodyPr/>
        <a:lstStyle/>
        <a:p>
          <a:endParaRPr lang="de-DE"/>
        </a:p>
      </dgm:t>
    </dgm:pt>
    <dgm:pt modelId="{8FFAC6CD-6B70-4B56-B80D-4A79F55F2919}">
      <dgm:prSet custT="1"/>
      <dgm:spPr/>
      <dgm:t>
        <a:bodyPr anchor="t"/>
        <a:lstStyle/>
        <a:p>
          <a:r>
            <a:rPr lang="de-DE" sz="2000"/>
            <a:t>3.</a:t>
          </a:r>
        </a:p>
      </dgm:t>
    </dgm:pt>
    <dgm:pt modelId="{BA1D8A52-9260-489F-866E-0F912DEBD18F}" type="parTrans" cxnId="{FF829559-DFC0-4421-80BE-5F1496542299}">
      <dgm:prSet/>
      <dgm:spPr/>
      <dgm:t>
        <a:bodyPr/>
        <a:lstStyle/>
        <a:p>
          <a:endParaRPr lang="de-DE"/>
        </a:p>
      </dgm:t>
    </dgm:pt>
    <dgm:pt modelId="{6196860A-C0DD-474B-B428-47F9A1F2B200}" type="sibTrans" cxnId="{FF829559-DFC0-4421-80BE-5F1496542299}">
      <dgm:prSet/>
      <dgm:spPr/>
      <dgm:t>
        <a:bodyPr/>
        <a:lstStyle/>
        <a:p>
          <a:endParaRPr lang="de-DE"/>
        </a:p>
      </dgm:t>
    </dgm:pt>
    <dgm:pt modelId="{D95CB086-5A63-4D6A-9E76-2475C4F34C5C}">
      <dgm:prSet custT="1"/>
      <dgm:spPr/>
      <dgm:t>
        <a:bodyPr anchor="t"/>
        <a:lstStyle/>
        <a:p>
          <a:r>
            <a:rPr lang="de-DE" sz="2000"/>
            <a:t>4.</a:t>
          </a:r>
        </a:p>
      </dgm:t>
    </dgm:pt>
    <dgm:pt modelId="{FE5CC5F4-F7BF-427E-AA30-135F428F807C}" type="parTrans" cxnId="{DD9410B7-03E4-44AF-AACD-F4101FD1C7BC}">
      <dgm:prSet/>
      <dgm:spPr/>
      <dgm:t>
        <a:bodyPr/>
        <a:lstStyle/>
        <a:p>
          <a:endParaRPr lang="de-DE"/>
        </a:p>
      </dgm:t>
    </dgm:pt>
    <dgm:pt modelId="{6A99A045-FB69-4675-9327-7C867557C4A6}" type="sibTrans" cxnId="{DD9410B7-03E4-44AF-AACD-F4101FD1C7BC}">
      <dgm:prSet/>
      <dgm:spPr/>
      <dgm:t>
        <a:bodyPr/>
        <a:lstStyle/>
        <a:p>
          <a:endParaRPr lang="de-DE"/>
        </a:p>
      </dgm:t>
    </dgm:pt>
    <dgm:pt modelId="{64F4DA15-F898-4C90-A144-711C32C48B94}">
      <dgm:prSet custT="1"/>
      <dgm:spPr/>
      <dgm:t>
        <a:bodyPr anchor="t"/>
        <a:lstStyle/>
        <a:p>
          <a:r>
            <a:rPr lang="de-DE" sz="2000"/>
            <a:t>5.</a:t>
          </a:r>
        </a:p>
      </dgm:t>
    </dgm:pt>
    <dgm:pt modelId="{F584FCD3-90BF-4EB6-A855-2C8F8AD9B34B}" type="parTrans" cxnId="{1DD9AE8E-0BA1-4CE3-8042-67FC2A8B9F3D}">
      <dgm:prSet/>
      <dgm:spPr/>
      <dgm:t>
        <a:bodyPr/>
        <a:lstStyle/>
        <a:p>
          <a:endParaRPr lang="de-DE"/>
        </a:p>
      </dgm:t>
    </dgm:pt>
    <dgm:pt modelId="{C7695265-40FF-40AC-8490-9CB696D463FA}" type="sibTrans" cxnId="{1DD9AE8E-0BA1-4CE3-8042-67FC2A8B9F3D}">
      <dgm:prSet/>
      <dgm:spPr/>
      <dgm:t>
        <a:bodyPr/>
        <a:lstStyle/>
        <a:p>
          <a:endParaRPr lang="de-DE"/>
        </a:p>
      </dgm:t>
    </dgm:pt>
    <dgm:pt modelId="{F5E001B4-091C-4427-852B-6B19292339D7}">
      <dgm:prSet custT="1"/>
      <dgm:spPr/>
      <dgm:t>
        <a:bodyPr anchor="t"/>
        <a:lstStyle/>
        <a:p>
          <a:r>
            <a:rPr lang="de-DE" sz="2000"/>
            <a:t>6.</a:t>
          </a:r>
        </a:p>
      </dgm:t>
    </dgm:pt>
    <dgm:pt modelId="{D7AE3D85-118A-4FEF-9F63-8B3E8B12270B}" type="parTrans" cxnId="{027C1FF6-F6ED-435D-93A5-ED2818A3E078}">
      <dgm:prSet/>
      <dgm:spPr/>
      <dgm:t>
        <a:bodyPr/>
        <a:lstStyle/>
        <a:p>
          <a:endParaRPr lang="de-DE"/>
        </a:p>
      </dgm:t>
    </dgm:pt>
    <dgm:pt modelId="{6D6D759F-F925-4530-B87A-B541775244C9}" type="sibTrans" cxnId="{027C1FF6-F6ED-435D-93A5-ED2818A3E078}">
      <dgm:prSet/>
      <dgm:spPr/>
      <dgm:t>
        <a:bodyPr/>
        <a:lstStyle/>
        <a:p>
          <a:endParaRPr lang="de-DE"/>
        </a:p>
      </dgm:t>
    </dgm:pt>
    <dgm:pt modelId="{BD4DAA00-C729-47B4-B760-115080C87A69}">
      <dgm:prSet/>
      <dgm:spPr>
        <a:ln>
          <a:noFill/>
        </a:ln>
      </dgm:spPr>
      <dgm:t>
        <a:bodyPr/>
        <a:lstStyle/>
        <a:p>
          <a:pPr>
            <a:buNone/>
          </a:pPr>
          <a:r>
            <a:rPr lang="de-DE"/>
            <a:t>Extraktion der Sudoku-Zellen</a:t>
          </a:r>
        </a:p>
      </dgm:t>
    </dgm:pt>
    <dgm:pt modelId="{DD30BA04-8EE9-4231-AD7D-417DB1D1804B}" type="parTrans" cxnId="{C591B103-46A2-4493-8978-3E13B2DE95F4}">
      <dgm:prSet/>
      <dgm:spPr/>
      <dgm:t>
        <a:bodyPr/>
        <a:lstStyle/>
        <a:p>
          <a:endParaRPr lang="de-DE"/>
        </a:p>
      </dgm:t>
    </dgm:pt>
    <dgm:pt modelId="{AFF2868C-E94B-4C68-8528-01787FE52B6F}" type="sibTrans" cxnId="{C591B103-46A2-4493-8978-3E13B2DE95F4}">
      <dgm:prSet/>
      <dgm:spPr/>
      <dgm:t>
        <a:bodyPr/>
        <a:lstStyle/>
        <a:p>
          <a:endParaRPr lang="de-DE"/>
        </a:p>
      </dgm:t>
    </dgm:pt>
    <dgm:pt modelId="{9646C08E-4C7C-426D-930C-D7F391593145}">
      <dgm:prSet/>
      <dgm:spPr>
        <a:ln>
          <a:noFill/>
        </a:ln>
      </dgm:spPr>
      <dgm:t>
        <a:bodyPr/>
        <a:lstStyle/>
        <a:p>
          <a:pPr>
            <a:buNone/>
          </a:pPr>
          <a:r>
            <a:rPr lang="de-DE"/>
            <a:t>Erkennung der Ziffern</a:t>
          </a:r>
        </a:p>
      </dgm:t>
    </dgm:pt>
    <dgm:pt modelId="{0CC93D5A-E15F-48A5-85F2-FB69BDE39CF5}" type="parTrans" cxnId="{86F0FE29-29F6-4FA7-9D25-3B654CF3433E}">
      <dgm:prSet/>
      <dgm:spPr/>
      <dgm:t>
        <a:bodyPr/>
        <a:lstStyle/>
        <a:p>
          <a:endParaRPr lang="de-DE"/>
        </a:p>
      </dgm:t>
    </dgm:pt>
    <dgm:pt modelId="{DBACA1AC-D5BE-412F-BED6-6352B9946AF8}" type="sibTrans" cxnId="{86F0FE29-29F6-4FA7-9D25-3B654CF3433E}">
      <dgm:prSet/>
      <dgm:spPr/>
      <dgm:t>
        <a:bodyPr/>
        <a:lstStyle/>
        <a:p>
          <a:endParaRPr lang="de-DE"/>
        </a:p>
      </dgm:t>
    </dgm:pt>
    <dgm:pt modelId="{634D09B6-D5AD-45D6-99C8-24180C90AE8A}">
      <dgm:prSet/>
      <dgm:spPr>
        <a:ln>
          <a:noFill/>
        </a:ln>
      </dgm:spPr>
      <dgm:t>
        <a:bodyPr/>
        <a:lstStyle/>
        <a:p>
          <a:pPr>
            <a:buNone/>
          </a:pPr>
          <a:r>
            <a:rPr lang="de-DE"/>
            <a:t>Lösen der Rätsels</a:t>
          </a:r>
        </a:p>
      </dgm:t>
    </dgm:pt>
    <dgm:pt modelId="{5036700F-D543-41C0-B8D5-4ED3E7199F51}" type="parTrans" cxnId="{37F1DCC0-3152-4F6C-9981-11ACF40D6DB1}">
      <dgm:prSet/>
      <dgm:spPr/>
      <dgm:t>
        <a:bodyPr/>
        <a:lstStyle/>
        <a:p>
          <a:endParaRPr lang="de-DE"/>
        </a:p>
      </dgm:t>
    </dgm:pt>
    <dgm:pt modelId="{42E227ED-887A-404E-820A-353A9FF29DE7}" type="sibTrans" cxnId="{37F1DCC0-3152-4F6C-9981-11ACF40D6DB1}">
      <dgm:prSet/>
      <dgm:spPr/>
      <dgm:t>
        <a:bodyPr/>
        <a:lstStyle/>
        <a:p>
          <a:endParaRPr lang="de-DE"/>
        </a:p>
      </dgm:t>
    </dgm:pt>
    <dgm:pt modelId="{C6370CC9-6610-4114-989B-5302DA89F363}">
      <dgm:prSet/>
      <dgm:spPr>
        <a:ln>
          <a:noFill/>
        </a:ln>
      </dgm:spPr>
      <dgm:t>
        <a:bodyPr/>
        <a:lstStyle/>
        <a:p>
          <a:pPr>
            <a:buNone/>
          </a:pPr>
          <a:r>
            <a:rPr lang="de-DE"/>
            <a:t>Darstellung der Lösung</a:t>
          </a:r>
        </a:p>
      </dgm:t>
    </dgm:pt>
    <dgm:pt modelId="{92C8BDF1-4BEF-4B81-AA4D-532810233783}" type="parTrans" cxnId="{6F9735A5-A367-4BA8-946D-A5222BDF8D3F}">
      <dgm:prSet/>
      <dgm:spPr/>
      <dgm:t>
        <a:bodyPr/>
        <a:lstStyle/>
        <a:p>
          <a:endParaRPr lang="de-DE"/>
        </a:p>
      </dgm:t>
    </dgm:pt>
    <dgm:pt modelId="{F573E87C-2F3C-40CF-BE56-34BDB6FDB952}" type="sibTrans" cxnId="{6F9735A5-A367-4BA8-946D-A5222BDF8D3F}">
      <dgm:prSet/>
      <dgm:spPr/>
      <dgm:t>
        <a:bodyPr/>
        <a:lstStyle/>
        <a:p>
          <a:endParaRPr lang="de-DE"/>
        </a:p>
      </dgm:t>
    </dgm:pt>
    <dgm:pt modelId="{ABF7CAED-D5DB-4A90-9AB9-FBA2C024CE99}">
      <dgm:prSet phldrT="[Text]" custT="1"/>
      <dgm:spPr/>
      <dgm:t>
        <a:bodyPr anchor="t"/>
        <a:lstStyle/>
        <a:p>
          <a:pPr algn="ctr"/>
          <a:r>
            <a:rPr lang="de-DE" sz="2000"/>
            <a:t>0.</a:t>
          </a:r>
        </a:p>
      </dgm:t>
    </dgm:pt>
    <dgm:pt modelId="{28E63878-F6A7-45AF-A3B7-32317CF3B4EF}" type="parTrans" cxnId="{E1A55EA8-962B-48A2-9661-75693E1670C9}">
      <dgm:prSet/>
      <dgm:spPr/>
      <dgm:t>
        <a:bodyPr/>
        <a:lstStyle/>
        <a:p>
          <a:endParaRPr lang="de-DE"/>
        </a:p>
      </dgm:t>
    </dgm:pt>
    <dgm:pt modelId="{17DC6B9F-1A6D-47A3-A486-D87114204185}" type="sibTrans" cxnId="{E1A55EA8-962B-48A2-9661-75693E1670C9}">
      <dgm:prSet/>
      <dgm:spPr/>
      <dgm:t>
        <a:bodyPr/>
        <a:lstStyle/>
        <a:p>
          <a:endParaRPr lang="de-DE"/>
        </a:p>
      </dgm:t>
    </dgm:pt>
    <dgm:pt modelId="{C8EF9C8A-7D80-4E9C-B6D7-8AAC2162442F}" type="pres">
      <dgm:prSet presAssocID="{C0710230-AA6E-4283-AE64-4824B26EC893}" presName="linearFlow" presStyleCnt="0">
        <dgm:presLayoutVars>
          <dgm:dir/>
          <dgm:animLvl val="lvl"/>
          <dgm:resizeHandles val="exact"/>
        </dgm:presLayoutVars>
      </dgm:prSet>
      <dgm:spPr/>
    </dgm:pt>
    <dgm:pt modelId="{86C747D6-5330-4418-9E86-D74B2BB33103}" type="pres">
      <dgm:prSet presAssocID="{ABF7CAED-D5DB-4A90-9AB9-FBA2C024CE99}" presName="composite" presStyleCnt="0"/>
      <dgm:spPr/>
    </dgm:pt>
    <dgm:pt modelId="{73DAB7B6-1E05-432E-B8EB-5790C18B938F}" type="pres">
      <dgm:prSet presAssocID="{ABF7CAED-D5DB-4A90-9AB9-FBA2C024CE99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3963B7A6-DF74-4995-BF6D-509E2F48592B}" type="pres">
      <dgm:prSet presAssocID="{ABF7CAED-D5DB-4A90-9AB9-FBA2C024CE99}" presName="descendantText" presStyleLbl="alignAcc1" presStyleIdx="0" presStyleCnt="7">
        <dgm:presLayoutVars>
          <dgm:bulletEnabled val="1"/>
        </dgm:presLayoutVars>
      </dgm:prSet>
      <dgm:spPr/>
    </dgm:pt>
    <dgm:pt modelId="{6A1E2F56-0738-4838-94C9-CF95024CBC91}" type="pres">
      <dgm:prSet presAssocID="{17DC6B9F-1A6D-47A3-A486-D87114204185}" presName="sp" presStyleCnt="0"/>
      <dgm:spPr/>
    </dgm:pt>
    <dgm:pt modelId="{7595894F-05F2-46F4-BF25-44443E9223B5}" type="pres">
      <dgm:prSet presAssocID="{5F96E0A2-EFC7-4366-8701-E7F24F46146A}" presName="composite" presStyleCnt="0"/>
      <dgm:spPr/>
    </dgm:pt>
    <dgm:pt modelId="{D0404724-6FCA-4678-862B-7BD309E4C036}" type="pres">
      <dgm:prSet presAssocID="{5F96E0A2-EFC7-4366-8701-E7F24F46146A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856318EE-AD71-4D69-82A0-4E80C70A7FC4}" type="pres">
      <dgm:prSet presAssocID="{5F96E0A2-EFC7-4366-8701-E7F24F46146A}" presName="descendantText" presStyleLbl="alignAcc1" presStyleIdx="1" presStyleCnt="7">
        <dgm:presLayoutVars>
          <dgm:bulletEnabled val="1"/>
        </dgm:presLayoutVars>
      </dgm:prSet>
      <dgm:spPr/>
    </dgm:pt>
    <dgm:pt modelId="{D5AED6AE-8FBE-4CEA-9E13-0BA4192A12A8}" type="pres">
      <dgm:prSet presAssocID="{F4D915D4-32AF-464E-A12F-0CA42D175B2B}" presName="sp" presStyleCnt="0"/>
      <dgm:spPr/>
    </dgm:pt>
    <dgm:pt modelId="{8ACA768A-FA9B-4B9B-86CC-0AED4962511A}" type="pres">
      <dgm:prSet presAssocID="{1AFA8855-2670-440F-BC96-5ECAEB925418}" presName="composite" presStyleCnt="0"/>
      <dgm:spPr/>
    </dgm:pt>
    <dgm:pt modelId="{85D0A319-3AFE-4059-8412-DFDD5316F352}" type="pres">
      <dgm:prSet presAssocID="{1AFA8855-2670-440F-BC96-5ECAEB925418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C1E8B9FF-6651-420F-B734-B9799EF4746E}" type="pres">
      <dgm:prSet presAssocID="{1AFA8855-2670-440F-BC96-5ECAEB925418}" presName="descendantText" presStyleLbl="alignAcc1" presStyleIdx="2" presStyleCnt="7">
        <dgm:presLayoutVars>
          <dgm:bulletEnabled val="1"/>
        </dgm:presLayoutVars>
      </dgm:prSet>
      <dgm:spPr/>
    </dgm:pt>
    <dgm:pt modelId="{DF97DB83-EA3A-4574-AA2F-2B11A9074B2E}" type="pres">
      <dgm:prSet presAssocID="{484A6786-12B0-49DE-B5A1-D19993408891}" presName="sp" presStyleCnt="0"/>
      <dgm:spPr/>
    </dgm:pt>
    <dgm:pt modelId="{52C55FCF-EEEC-479C-876C-8A8DC5DF37FE}" type="pres">
      <dgm:prSet presAssocID="{8FFAC6CD-6B70-4B56-B80D-4A79F55F2919}" presName="composite" presStyleCnt="0"/>
      <dgm:spPr/>
    </dgm:pt>
    <dgm:pt modelId="{8E40BFBF-2B2B-489F-A0D2-91BC5B4E5AA9}" type="pres">
      <dgm:prSet presAssocID="{8FFAC6CD-6B70-4B56-B80D-4A79F55F2919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4EB5D704-487F-4625-A1AF-B7080CFDB333}" type="pres">
      <dgm:prSet presAssocID="{8FFAC6CD-6B70-4B56-B80D-4A79F55F2919}" presName="descendantText" presStyleLbl="alignAcc1" presStyleIdx="3" presStyleCnt="7">
        <dgm:presLayoutVars>
          <dgm:bulletEnabled val="1"/>
        </dgm:presLayoutVars>
      </dgm:prSet>
      <dgm:spPr/>
    </dgm:pt>
    <dgm:pt modelId="{78FF0151-FD21-4E1F-AA16-539F670DED2B}" type="pres">
      <dgm:prSet presAssocID="{6196860A-C0DD-474B-B428-47F9A1F2B200}" presName="sp" presStyleCnt="0"/>
      <dgm:spPr/>
    </dgm:pt>
    <dgm:pt modelId="{1D23C330-6F72-4FD9-B5C0-8804B32F9069}" type="pres">
      <dgm:prSet presAssocID="{D95CB086-5A63-4D6A-9E76-2475C4F34C5C}" presName="composite" presStyleCnt="0"/>
      <dgm:spPr/>
    </dgm:pt>
    <dgm:pt modelId="{3FD207E8-2A30-4059-8183-60738A26DC88}" type="pres">
      <dgm:prSet presAssocID="{D95CB086-5A63-4D6A-9E76-2475C4F34C5C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B7526C8B-A2DA-4CBD-9FBC-2023E4F8ABFC}" type="pres">
      <dgm:prSet presAssocID="{D95CB086-5A63-4D6A-9E76-2475C4F34C5C}" presName="descendantText" presStyleLbl="alignAcc1" presStyleIdx="4" presStyleCnt="7">
        <dgm:presLayoutVars>
          <dgm:bulletEnabled val="1"/>
        </dgm:presLayoutVars>
      </dgm:prSet>
      <dgm:spPr/>
    </dgm:pt>
    <dgm:pt modelId="{99BEAE7E-DF5F-4676-9247-DA80EEE7873F}" type="pres">
      <dgm:prSet presAssocID="{6A99A045-FB69-4675-9327-7C867557C4A6}" presName="sp" presStyleCnt="0"/>
      <dgm:spPr/>
    </dgm:pt>
    <dgm:pt modelId="{80D11384-2343-4998-96A1-475DF80E914D}" type="pres">
      <dgm:prSet presAssocID="{64F4DA15-F898-4C90-A144-711C32C48B94}" presName="composite" presStyleCnt="0"/>
      <dgm:spPr/>
    </dgm:pt>
    <dgm:pt modelId="{0B49646F-BF78-4E42-B92A-F1ED657E9044}" type="pres">
      <dgm:prSet presAssocID="{64F4DA15-F898-4C90-A144-711C32C48B94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F79793D5-39A0-4437-837D-8C39B8CD21C1}" type="pres">
      <dgm:prSet presAssocID="{64F4DA15-F898-4C90-A144-711C32C48B94}" presName="descendantText" presStyleLbl="alignAcc1" presStyleIdx="5" presStyleCnt="7">
        <dgm:presLayoutVars>
          <dgm:bulletEnabled val="1"/>
        </dgm:presLayoutVars>
      </dgm:prSet>
      <dgm:spPr/>
    </dgm:pt>
    <dgm:pt modelId="{D8866125-4A88-43EE-91B0-B7D19CED8287}" type="pres">
      <dgm:prSet presAssocID="{C7695265-40FF-40AC-8490-9CB696D463FA}" presName="sp" presStyleCnt="0"/>
      <dgm:spPr/>
    </dgm:pt>
    <dgm:pt modelId="{31F5027D-03B3-48D2-827E-A62FF5913B4D}" type="pres">
      <dgm:prSet presAssocID="{F5E001B4-091C-4427-852B-6B19292339D7}" presName="composite" presStyleCnt="0"/>
      <dgm:spPr/>
    </dgm:pt>
    <dgm:pt modelId="{A0BF9588-515A-4B9F-AB78-197B662C1457}" type="pres">
      <dgm:prSet presAssocID="{F5E001B4-091C-4427-852B-6B19292339D7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1F95B5C7-B76E-42B1-B520-AFC763A269B4}" type="pres">
      <dgm:prSet presAssocID="{F5E001B4-091C-4427-852B-6B19292339D7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C591B103-46A2-4493-8978-3E13B2DE95F4}" srcId="{8FFAC6CD-6B70-4B56-B80D-4A79F55F2919}" destId="{BD4DAA00-C729-47B4-B760-115080C87A69}" srcOrd="0" destOrd="0" parTransId="{DD30BA04-8EE9-4231-AD7D-417DB1D1804B}" sibTransId="{AFF2868C-E94B-4C68-8528-01787FE52B6F}"/>
    <dgm:cxn modelId="{440BE11A-7EF6-46ED-AD7B-387CAD5C9A5C}" srcId="{C0710230-AA6E-4283-AE64-4824B26EC893}" destId="{1AFA8855-2670-440F-BC96-5ECAEB925418}" srcOrd="2" destOrd="0" parTransId="{524D349F-F819-4510-B295-F361BE9AC43B}" sibTransId="{484A6786-12B0-49DE-B5A1-D19993408891}"/>
    <dgm:cxn modelId="{E07FD41E-5CCF-4E46-AC74-1211E071AE7E}" type="presOf" srcId="{5F96E0A2-EFC7-4366-8701-E7F24F46146A}" destId="{D0404724-6FCA-4678-862B-7BD309E4C036}" srcOrd="0" destOrd="0" presId="urn:microsoft.com/office/officeart/2005/8/layout/chevron2"/>
    <dgm:cxn modelId="{7F82BE26-F4F5-47E5-9CB0-EC0D17F8C7FF}" type="presOf" srcId="{ABF7CAED-D5DB-4A90-9AB9-FBA2C024CE99}" destId="{73DAB7B6-1E05-432E-B8EB-5790C18B938F}" srcOrd="0" destOrd="0" presId="urn:microsoft.com/office/officeart/2005/8/layout/chevron2"/>
    <dgm:cxn modelId="{F4C6BE28-86BA-4E63-B44B-1D70A0562D94}" type="presOf" srcId="{180732FF-72A8-4B78-9979-4AB457B45A57}" destId="{C1E8B9FF-6651-420F-B734-B9799EF4746E}" srcOrd="0" destOrd="0" presId="urn:microsoft.com/office/officeart/2005/8/layout/chevron2"/>
    <dgm:cxn modelId="{86F0FE29-29F6-4FA7-9D25-3B654CF3433E}" srcId="{D95CB086-5A63-4D6A-9E76-2475C4F34C5C}" destId="{9646C08E-4C7C-426D-930C-D7F391593145}" srcOrd="0" destOrd="0" parTransId="{0CC93D5A-E15F-48A5-85F2-FB69BDE39CF5}" sibTransId="{DBACA1AC-D5BE-412F-BED6-6352B9946AF8}"/>
    <dgm:cxn modelId="{E111C93F-840C-497E-93AE-644F46AB38D1}" type="presOf" srcId="{D95CB086-5A63-4D6A-9E76-2475C4F34C5C}" destId="{3FD207E8-2A30-4059-8183-60738A26DC88}" srcOrd="0" destOrd="0" presId="urn:microsoft.com/office/officeart/2005/8/layout/chevron2"/>
    <dgm:cxn modelId="{1092FA68-B1BB-4958-A92F-62EEB0C0E7B7}" type="presOf" srcId="{F5E001B4-091C-4427-852B-6B19292339D7}" destId="{A0BF9588-515A-4B9F-AB78-197B662C1457}" srcOrd="0" destOrd="0" presId="urn:microsoft.com/office/officeart/2005/8/layout/chevron2"/>
    <dgm:cxn modelId="{1A54104D-59A6-4FBE-BC63-FC0DC79B626C}" type="presOf" srcId="{178C0F71-E71C-45F3-AA6B-EE6D57A20068}" destId="{3963B7A6-DF74-4995-BF6D-509E2F48592B}" srcOrd="0" destOrd="0" presId="urn:microsoft.com/office/officeart/2005/8/layout/chevron2"/>
    <dgm:cxn modelId="{2DCFED52-5221-46A1-8BB8-30E880F284C1}" srcId="{1AFA8855-2670-440F-BC96-5ECAEB925418}" destId="{180732FF-72A8-4B78-9979-4AB457B45A57}" srcOrd="0" destOrd="0" parTransId="{8C15E85E-3AE7-4E64-A8D9-0A6AB20CFE06}" sibTransId="{5CD1E421-4277-4CBC-8258-76A8E893CCDA}"/>
    <dgm:cxn modelId="{A7ED9273-DB90-4195-9EC7-C3BC3970AFD5}" srcId="{C0710230-AA6E-4283-AE64-4824B26EC893}" destId="{5F96E0A2-EFC7-4366-8701-E7F24F46146A}" srcOrd="1" destOrd="0" parTransId="{D1E74BEB-1F1D-4E93-9F1D-2D6D5091A312}" sibTransId="{F4D915D4-32AF-464E-A12F-0CA42D175B2B}"/>
    <dgm:cxn modelId="{3488E355-1BA3-4FF2-AEB7-580F8EF08338}" type="presOf" srcId="{C0710230-AA6E-4283-AE64-4824B26EC893}" destId="{C8EF9C8A-7D80-4E9C-B6D7-8AAC2162442F}" srcOrd="0" destOrd="0" presId="urn:microsoft.com/office/officeart/2005/8/layout/chevron2"/>
    <dgm:cxn modelId="{775C3477-3165-41E7-979B-1B0247D37CB0}" type="presOf" srcId="{BD4DAA00-C729-47B4-B760-115080C87A69}" destId="{4EB5D704-487F-4625-A1AF-B7080CFDB333}" srcOrd="0" destOrd="0" presId="urn:microsoft.com/office/officeart/2005/8/layout/chevron2"/>
    <dgm:cxn modelId="{95928A79-1C24-4D57-8F17-3C344B101D79}" srcId="{ABF7CAED-D5DB-4A90-9AB9-FBA2C024CE99}" destId="{178C0F71-E71C-45F3-AA6B-EE6D57A20068}" srcOrd="0" destOrd="0" parTransId="{C61017A0-76DC-4216-80BE-A0978CC3A998}" sibTransId="{00F80013-071B-4201-990E-2D638423CB6B}"/>
    <dgm:cxn modelId="{FF829559-DFC0-4421-80BE-5F1496542299}" srcId="{C0710230-AA6E-4283-AE64-4824B26EC893}" destId="{8FFAC6CD-6B70-4B56-B80D-4A79F55F2919}" srcOrd="3" destOrd="0" parTransId="{BA1D8A52-9260-489F-866E-0F912DEBD18F}" sibTransId="{6196860A-C0DD-474B-B428-47F9A1F2B200}"/>
    <dgm:cxn modelId="{1DD9AE8E-0BA1-4CE3-8042-67FC2A8B9F3D}" srcId="{C0710230-AA6E-4283-AE64-4824B26EC893}" destId="{64F4DA15-F898-4C90-A144-711C32C48B94}" srcOrd="5" destOrd="0" parTransId="{F584FCD3-90BF-4EB6-A855-2C8F8AD9B34B}" sibTransId="{C7695265-40FF-40AC-8490-9CB696D463FA}"/>
    <dgm:cxn modelId="{6A49B28E-A1E9-4E41-81D8-CB1E4CF2680A}" type="presOf" srcId="{8FFAC6CD-6B70-4B56-B80D-4A79F55F2919}" destId="{8E40BFBF-2B2B-489F-A0D2-91BC5B4E5AA9}" srcOrd="0" destOrd="0" presId="urn:microsoft.com/office/officeart/2005/8/layout/chevron2"/>
    <dgm:cxn modelId="{3014F19B-AE20-4F6B-8778-DB76FB3CA4FB}" type="presOf" srcId="{9646C08E-4C7C-426D-930C-D7F391593145}" destId="{B7526C8B-A2DA-4CBD-9FBC-2023E4F8ABFC}" srcOrd="0" destOrd="0" presId="urn:microsoft.com/office/officeart/2005/8/layout/chevron2"/>
    <dgm:cxn modelId="{6F9735A5-A367-4BA8-946D-A5222BDF8D3F}" srcId="{F5E001B4-091C-4427-852B-6B19292339D7}" destId="{C6370CC9-6610-4114-989B-5302DA89F363}" srcOrd="0" destOrd="0" parTransId="{92C8BDF1-4BEF-4B81-AA4D-532810233783}" sibTransId="{F573E87C-2F3C-40CF-BE56-34BDB6FDB952}"/>
    <dgm:cxn modelId="{E1A55EA8-962B-48A2-9661-75693E1670C9}" srcId="{C0710230-AA6E-4283-AE64-4824B26EC893}" destId="{ABF7CAED-D5DB-4A90-9AB9-FBA2C024CE99}" srcOrd="0" destOrd="0" parTransId="{28E63878-F6A7-45AF-A3B7-32317CF3B4EF}" sibTransId="{17DC6B9F-1A6D-47A3-A486-D87114204185}"/>
    <dgm:cxn modelId="{DD9410B7-03E4-44AF-AACD-F4101FD1C7BC}" srcId="{C0710230-AA6E-4283-AE64-4824B26EC893}" destId="{D95CB086-5A63-4D6A-9E76-2475C4F34C5C}" srcOrd="4" destOrd="0" parTransId="{FE5CC5F4-F7BF-427E-AA30-135F428F807C}" sibTransId="{6A99A045-FB69-4675-9327-7C867557C4A6}"/>
    <dgm:cxn modelId="{37F1DCC0-3152-4F6C-9981-11ACF40D6DB1}" srcId="{64F4DA15-F898-4C90-A144-711C32C48B94}" destId="{634D09B6-D5AD-45D6-99C8-24180C90AE8A}" srcOrd="0" destOrd="0" parTransId="{5036700F-D543-41C0-B8D5-4ED3E7199F51}" sibTransId="{42E227ED-887A-404E-820A-353A9FF29DE7}"/>
    <dgm:cxn modelId="{CBE416C3-E395-4EF4-999C-4AE5CEC2BCFE}" type="presOf" srcId="{C6370CC9-6610-4114-989B-5302DA89F363}" destId="{1F95B5C7-B76E-42B1-B520-AFC763A269B4}" srcOrd="0" destOrd="0" presId="urn:microsoft.com/office/officeart/2005/8/layout/chevron2"/>
    <dgm:cxn modelId="{D4DF06C6-8041-4D66-B198-99549936E081}" type="presOf" srcId="{634D09B6-D5AD-45D6-99C8-24180C90AE8A}" destId="{F79793D5-39A0-4437-837D-8C39B8CD21C1}" srcOrd="0" destOrd="0" presId="urn:microsoft.com/office/officeart/2005/8/layout/chevron2"/>
    <dgm:cxn modelId="{9E9B4CCA-8FE6-4F0F-91AE-7AA47CF127EA}" type="presOf" srcId="{64F4DA15-F898-4C90-A144-711C32C48B94}" destId="{0B49646F-BF78-4E42-B92A-F1ED657E9044}" srcOrd="0" destOrd="0" presId="urn:microsoft.com/office/officeart/2005/8/layout/chevron2"/>
    <dgm:cxn modelId="{D828FBD3-5AC8-467B-867C-407E0C71AFE4}" type="presOf" srcId="{B03D5300-871C-46F1-92F0-49AF6DD2D320}" destId="{856318EE-AD71-4D69-82A0-4E80C70A7FC4}" srcOrd="0" destOrd="0" presId="urn:microsoft.com/office/officeart/2005/8/layout/chevron2"/>
    <dgm:cxn modelId="{4CA715E3-3CC6-4C90-997A-833DB9ED3574}" srcId="{5F96E0A2-EFC7-4366-8701-E7F24F46146A}" destId="{B03D5300-871C-46F1-92F0-49AF6DD2D320}" srcOrd="0" destOrd="0" parTransId="{71C873A1-EDB4-4E04-B24F-2919FCBD6FF8}" sibTransId="{9A64C709-E6B2-4449-A9D9-098962F145FA}"/>
    <dgm:cxn modelId="{027C1FF6-F6ED-435D-93A5-ED2818A3E078}" srcId="{C0710230-AA6E-4283-AE64-4824B26EC893}" destId="{F5E001B4-091C-4427-852B-6B19292339D7}" srcOrd="6" destOrd="0" parTransId="{D7AE3D85-118A-4FEF-9F63-8B3E8B12270B}" sibTransId="{6D6D759F-F925-4530-B87A-B541775244C9}"/>
    <dgm:cxn modelId="{53E318FB-1EE6-4DE0-9084-6163206866FA}" type="presOf" srcId="{1AFA8855-2670-440F-BC96-5ECAEB925418}" destId="{85D0A319-3AFE-4059-8412-DFDD5316F352}" srcOrd="0" destOrd="0" presId="urn:microsoft.com/office/officeart/2005/8/layout/chevron2"/>
    <dgm:cxn modelId="{F8E49D6F-7F73-4680-B348-3E680FE3B342}" type="presParOf" srcId="{C8EF9C8A-7D80-4E9C-B6D7-8AAC2162442F}" destId="{86C747D6-5330-4418-9E86-D74B2BB33103}" srcOrd="0" destOrd="0" presId="urn:microsoft.com/office/officeart/2005/8/layout/chevron2"/>
    <dgm:cxn modelId="{954E0169-8561-4920-95CC-B14B7DE03A4A}" type="presParOf" srcId="{86C747D6-5330-4418-9E86-D74B2BB33103}" destId="{73DAB7B6-1E05-432E-B8EB-5790C18B938F}" srcOrd="0" destOrd="0" presId="urn:microsoft.com/office/officeart/2005/8/layout/chevron2"/>
    <dgm:cxn modelId="{BA4001B3-FCFF-4BA8-98B0-1DD6F0AB3DAD}" type="presParOf" srcId="{86C747D6-5330-4418-9E86-D74B2BB33103}" destId="{3963B7A6-DF74-4995-BF6D-509E2F48592B}" srcOrd="1" destOrd="0" presId="urn:microsoft.com/office/officeart/2005/8/layout/chevron2"/>
    <dgm:cxn modelId="{989E9F30-1AD9-4FBC-B1DF-F366F5F420DF}" type="presParOf" srcId="{C8EF9C8A-7D80-4E9C-B6D7-8AAC2162442F}" destId="{6A1E2F56-0738-4838-94C9-CF95024CBC91}" srcOrd="1" destOrd="0" presId="urn:microsoft.com/office/officeart/2005/8/layout/chevron2"/>
    <dgm:cxn modelId="{98393245-3294-462C-9E02-F9243FB9F1C3}" type="presParOf" srcId="{C8EF9C8A-7D80-4E9C-B6D7-8AAC2162442F}" destId="{7595894F-05F2-46F4-BF25-44443E9223B5}" srcOrd="2" destOrd="0" presId="urn:microsoft.com/office/officeart/2005/8/layout/chevron2"/>
    <dgm:cxn modelId="{56BEE7BD-A3F0-40C1-941A-4F79DBE69A03}" type="presParOf" srcId="{7595894F-05F2-46F4-BF25-44443E9223B5}" destId="{D0404724-6FCA-4678-862B-7BD309E4C036}" srcOrd="0" destOrd="0" presId="urn:microsoft.com/office/officeart/2005/8/layout/chevron2"/>
    <dgm:cxn modelId="{2B52FB69-171C-4B87-B091-B145897470EA}" type="presParOf" srcId="{7595894F-05F2-46F4-BF25-44443E9223B5}" destId="{856318EE-AD71-4D69-82A0-4E80C70A7FC4}" srcOrd="1" destOrd="0" presId="urn:microsoft.com/office/officeart/2005/8/layout/chevron2"/>
    <dgm:cxn modelId="{01497137-AEB7-4DB5-878F-832E46F84556}" type="presParOf" srcId="{C8EF9C8A-7D80-4E9C-B6D7-8AAC2162442F}" destId="{D5AED6AE-8FBE-4CEA-9E13-0BA4192A12A8}" srcOrd="3" destOrd="0" presId="urn:microsoft.com/office/officeart/2005/8/layout/chevron2"/>
    <dgm:cxn modelId="{70E528B9-3FDF-48C9-8047-DB3D5FD51938}" type="presParOf" srcId="{C8EF9C8A-7D80-4E9C-B6D7-8AAC2162442F}" destId="{8ACA768A-FA9B-4B9B-86CC-0AED4962511A}" srcOrd="4" destOrd="0" presId="urn:microsoft.com/office/officeart/2005/8/layout/chevron2"/>
    <dgm:cxn modelId="{A5F99D2A-7D54-4E28-B5A6-B41EB799928B}" type="presParOf" srcId="{8ACA768A-FA9B-4B9B-86CC-0AED4962511A}" destId="{85D0A319-3AFE-4059-8412-DFDD5316F352}" srcOrd="0" destOrd="0" presId="urn:microsoft.com/office/officeart/2005/8/layout/chevron2"/>
    <dgm:cxn modelId="{A7868D0C-8AD7-4CA2-B1F5-467EF8ABC053}" type="presParOf" srcId="{8ACA768A-FA9B-4B9B-86CC-0AED4962511A}" destId="{C1E8B9FF-6651-420F-B734-B9799EF4746E}" srcOrd="1" destOrd="0" presId="urn:microsoft.com/office/officeart/2005/8/layout/chevron2"/>
    <dgm:cxn modelId="{F80AD9F0-4D86-47A8-BA45-70744268FBB7}" type="presParOf" srcId="{C8EF9C8A-7D80-4E9C-B6D7-8AAC2162442F}" destId="{DF97DB83-EA3A-4574-AA2F-2B11A9074B2E}" srcOrd="5" destOrd="0" presId="urn:microsoft.com/office/officeart/2005/8/layout/chevron2"/>
    <dgm:cxn modelId="{992900E5-66C5-45D4-B119-B4A024B404A6}" type="presParOf" srcId="{C8EF9C8A-7D80-4E9C-B6D7-8AAC2162442F}" destId="{52C55FCF-EEEC-479C-876C-8A8DC5DF37FE}" srcOrd="6" destOrd="0" presId="urn:microsoft.com/office/officeart/2005/8/layout/chevron2"/>
    <dgm:cxn modelId="{A0181F92-BB34-485E-BD58-429746AB380B}" type="presParOf" srcId="{52C55FCF-EEEC-479C-876C-8A8DC5DF37FE}" destId="{8E40BFBF-2B2B-489F-A0D2-91BC5B4E5AA9}" srcOrd="0" destOrd="0" presId="urn:microsoft.com/office/officeart/2005/8/layout/chevron2"/>
    <dgm:cxn modelId="{4A65AFAF-FF42-4BE0-ACAB-5B84A6673286}" type="presParOf" srcId="{52C55FCF-EEEC-479C-876C-8A8DC5DF37FE}" destId="{4EB5D704-487F-4625-A1AF-B7080CFDB333}" srcOrd="1" destOrd="0" presId="urn:microsoft.com/office/officeart/2005/8/layout/chevron2"/>
    <dgm:cxn modelId="{E24748B1-9B24-49B6-93A0-46C7DF5D5EF7}" type="presParOf" srcId="{C8EF9C8A-7D80-4E9C-B6D7-8AAC2162442F}" destId="{78FF0151-FD21-4E1F-AA16-539F670DED2B}" srcOrd="7" destOrd="0" presId="urn:microsoft.com/office/officeart/2005/8/layout/chevron2"/>
    <dgm:cxn modelId="{DDC19A5A-127A-41D5-B138-7338ADF1AD58}" type="presParOf" srcId="{C8EF9C8A-7D80-4E9C-B6D7-8AAC2162442F}" destId="{1D23C330-6F72-4FD9-B5C0-8804B32F9069}" srcOrd="8" destOrd="0" presId="urn:microsoft.com/office/officeart/2005/8/layout/chevron2"/>
    <dgm:cxn modelId="{3415B5B5-59D8-4802-8EDC-1F7C6F6636D6}" type="presParOf" srcId="{1D23C330-6F72-4FD9-B5C0-8804B32F9069}" destId="{3FD207E8-2A30-4059-8183-60738A26DC88}" srcOrd="0" destOrd="0" presId="urn:microsoft.com/office/officeart/2005/8/layout/chevron2"/>
    <dgm:cxn modelId="{B8D26C43-35AC-4E1A-B35F-65F904FD6F8A}" type="presParOf" srcId="{1D23C330-6F72-4FD9-B5C0-8804B32F9069}" destId="{B7526C8B-A2DA-4CBD-9FBC-2023E4F8ABFC}" srcOrd="1" destOrd="0" presId="urn:microsoft.com/office/officeart/2005/8/layout/chevron2"/>
    <dgm:cxn modelId="{80971579-D9C5-4D50-A09A-A06ADC7CF6F6}" type="presParOf" srcId="{C8EF9C8A-7D80-4E9C-B6D7-8AAC2162442F}" destId="{99BEAE7E-DF5F-4676-9247-DA80EEE7873F}" srcOrd="9" destOrd="0" presId="urn:microsoft.com/office/officeart/2005/8/layout/chevron2"/>
    <dgm:cxn modelId="{1C0EDDBD-1351-47CF-A7C2-6F3D0F53D39F}" type="presParOf" srcId="{C8EF9C8A-7D80-4E9C-B6D7-8AAC2162442F}" destId="{80D11384-2343-4998-96A1-475DF80E914D}" srcOrd="10" destOrd="0" presId="urn:microsoft.com/office/officeart/2005/8/layout/chevron2"/>
    <dgm:cxn modelId="{398ECE20-1E27-4E28-8D14-4958E88989A4}" type="presParOf" srcId="{80D11384-2343-4998-96A1-475DF80E914D}" destId="{0B49646F-BF78-4E42-B92A-F1ED657E9044}" srcOrd="0" destOrd="0" presId="urn:microsoft.com/office/officeart/2005/8/layout/chevron2"/>
    <dgm:cxn modelId="{53029AB2-B171-4AFA-A0D6-0F6B59CAB067}" type="presParOf" srcId="{80D11384-2343-4998-96A1-475DF80E914D}" destId="{F79793D5-39A0-4437-837D-8C39B8CD21C1}" srcOrd="1" destOrd="0" presId="urn:microsoft.com/office/officeart/2005/8/layout/chevron2"/>
    <dgm:cxn modelId="{F5C9F61C-6E36-46AB-B177-D4AA70D851B3}" type="presParOf" srcId="{C8EF9C8A-7D80-4E9C-B6D7-8AAC2162442F}" destId="{D8866125-4A88-43EE-91B0-B7D19CED8287}" srcOrd="11" destOrd="0" presId="urn:microsoft.com/office/officeart/2005/8/layout/chevron2"/>
    <dgm:cxn modelId="{E81EF261-76CE-4089-A998-35618F64471F}" type="presParOf" srcId="{C8EF9C8A-7D80-4E9C-B6D7-8AAC2162442F}" destId="{31F5027D-03B3-48D2-827E-A62FF5913B4D}" srcOrd="12" destOrd="0" presId="urn:microsoft.com/office/officeart/2005/8/layout/chevron2"/>
    <dgm:cxn modelId="{3082E41B-EBFB-4A09-9272-ADDE3F19D8E9}" type="presParOf" srcId="{31F5027D-03B3-48D2-827E-A62FF5913B4D}" destId="{A0BF9588-515A-4B9F-AB78-197B662C1457}" srcOrd="0" destOrd="0" presId="urn:microsoft.com/office/officeart/2005/8/layout/chevron2"/>
    <dgm:cxn modelId="{1C99F873-0A77-44A0-80A4-B446E5DE2C53}" type="presParOf" srcId="{31F5027D-03B3-48D2-827E-A62FF5913B4D}" destId="{1F95B5C7-B76E-42B1-B520-AFC763A269B4}" srcOrd="1" destOrd="0" presId="urn:microsoft.com/office/officeart/2005/8/layout/chevr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AB7B6-1E05-432E-B8EB-5790C18B938F}">
      <dsp:nvSpPr>
        <dsp:cNvPr id="0" name=""/>
        <dsp:cNvSpPr/>
      </dsp:nvSpPr>
      <dsp:spPr>
        <a:xfrm rot="5400000">
          <a:off x="-104113" y="106807"/>
          <a:ext cx="694090" cy="48586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0.</a:t>
          </a:r>
        </a:p>
      </dsp:txBody>
      <dsp:txXfrm rot="-5400000">
        <a:off x="1" y="245626"/>
        <a:ext cx="485863" cy="208227"/>
      </dsp:txXfrm>
    </dsp:sp>
    <dsp:sp modelId="{3963B7A6-DF74-4995-BF6D-509E2F48592B}">
      <dsp:nvSpPr>
        <dsp:cNvPr id="0" name=""/>
        <dsp:cNvSpPr/>
      </dsp:nvSpPr>
      <dsp:spPr>
        <a:xfrm rot="5400000">
          <a:off x="5275033" y="-4786476"/>
          <a:ext cx="451396" cy="1002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600" kern="1200"/>
            <a:t>Akquisition des Datensatzes</a:t>
          </a:r>
        </a:p>
      </dsp:txBody>
      <dsp:txXfrm rot="-5400000">
        <a:off x="485864" y="24728"/>
        <a:ext cx="10007701" cy="407326"/>
      </dsp:txXfrm>
    </dsp:sp>
    <dsp:sp modelId="{D0404724-6FCA-4678-862B-7BD309E4C036}">
      <dsp:nvSpPr>
        <dsp:cNvPr id="0" name=""/>
        <dsp:cNvSpPr/>
      </dsp:nvSpPr>
      <dsp:spPr>
        <a:xfrm rot="5400000">
          <a:off x="-104113" y="715450"/>
          <a:ext cx="694090" cy="48586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 1.</a:t>
          </a:r>
        </a:p>
      </dsp:txBody>
      <dsp:txXfrm rot="-5400000">
        <a:off x="1" y="854269"/>
        <a:ext cx="485863" cy="208227"/>
      </dsp:txXfrm>
    </dsp:sp>
    <dsp:sp modelId="{856318EE-AD71-4D69-82A0-4E80C70A7FC4}">
      <dsp:nvSpPr>
        <dsp:cNvPr id="0" name=""/>
        <dsp:cNvSpPr/>
      </dsp:nvSpPr>
      <dsp:spPr>
        <a:xfrm rot="5400000">
          <a:off x="5275152" y="-4177951"/>
          <a:ext cx="451159" cy="1002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600" kern="1200"/>
            <a:t>Erkennung des Sudoku-Rätsels</a:t>
          </a:r>
        </a:p>
      </dsp:txBody>
      <dsp:txXfrm rot="-5400000">
        <a:off x="485864" y="633361"/>
        <a:ext cx="10007712" cy="407111"/>
      </dsp:txXfrm>
    </dsp:sp>
    <dsp:sp modelId="{85D0A319-3AFE-4059-8412-DFDD5316F352}">
      <dsp:nvSpPr>
        <dsp:cNvPr id="0" name=""/>
        <dsp:cNvSpPr/>
      </dsp:nvSpPr>
      <dsp:spPr>
        <a:xfrm rot="5400000">
          <a:off x="-104113" y="1324093"/>
          <a:ext cx="694090" cy="48586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 2.</a:t>
          </a:r>
        </a:p>
      </dsp:txBody>
      <dsp:txXfrm rot="-5400000">
        <a:off x="1" y="1462912"/>
        <a:ext cx="485863" cy="208227"/>
      </dsp:txXfrm>
    </dsp:sp>
    <dsp:sp modelId="{C1E8B9FF-6651-420F-B734-B9799EF4746E}">
      <dsp:nvSpPr>
        <dsp:cNvPr id="0" name=""/>
        <dsp:cNvSpPr/>
      </dsp:nvSpPr>
      <dsp:spPr>
        <a:xfrm rot="5400000">
          <a:off x="5275152" y="-3569308"/>
          <a:ext cx="451159" cy="1002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600" kern="1200"/>
            <a:t>Korrektur der Kameraperspektive</a:t>
          </a:r>
        </a:p>
      </dsp:txBody>
      <dsp:txXfrm rot="-5400000">
        <a:off x="485864" y="1242004"/>
        <a:ext cx="10007712" cy="407111"/>
      </dsp:txXfrm>
    </dsp:sp>
    <dsp:sp modelId="{8E40BFBF-2B2B-489F-A0D2-91BC5B4E5AA9}">
      <dsp:nvSpPr>
        <dsp:cNvPr id="0" name=""/>
        <dsp:cNvSpPr/>
      </dsp:nvSpPr>
      <dsp:spPr>
        <a:xfrm rot="5400000">
          <a:off x="-104113" y="1932737"/>
          <a:ext cx="694090" cy="48586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3.</a:t>
          </a:r>
        </a:p>
      </dsp:txBody>
      <dsp:txXfrm rot="-5400000">
        <a:off x="1" y="2071556"/>
        <a:ext cx="485863" cy="208227"/>
      </dsp:txXfrm>
    </dsp:sp>
    <dsp:sp modelId="{4EB5D704-487F-4625-A1AF-B7080CFDB333}">
      <dsp:nvSpPr>
        <dsp:cNvPr id="0" name=""/>
        <dsp:cNvSpPr/>
      </dsp:nvSpPr>
      <dsp:spPr>
        <a:xfrm rot="5400000">
          <a:off x="5275152" y="-2960665"/>
          <a:ext cx="451159" cy="1002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600" kern="1200"/>
            <a:t>Extraktion der Sudoku-Zellen</a:t>
          </a:r>
        </a:p>
      </dsp:txBody>
      <dsp:txXfrm rot="-5400000">
        <a:off x="485864" y="1850647"/>
        <a:ext cx="10007712" cy="407111"/>
      </dsp:txXfrm>
    </dsp:sp>
    <dsp:sp modelId="{3FD207E8-2A30-4059-8183-60738A26DC88}">
      <dsp:nvSpPr>
        <dsp:cNvPr id="0" name=""/>
        <dsp:cNvSpPr/>
      </dsp:nvSpPr>
      <dsp:spPr>
        <a:xfrm rot="5400000">
          <a:off x="-104113" y="2541380"/>
          <a:ext cx="694090" cy="48586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4.</a:t>
          </a:r>
        </a:p>
      </dsp:txBody>
      <dsp:txXfrm rot="-5400000">
        <a:off x="1" y="2680199"/>
        <a:ext cx="485863" cy="208227"/>
      </dsp:txXfrm>
    </dsp:sp>
    <dsp:sp modelId="{B7526C8B-A2DA-4CBD-9FBC-2023E4F8ABFC}">
      <dsp:nvSpPr>
        <dsp:cNvPr id="0" name=""/>
        <dsp:cNvSpPr/>
      </dsp:nvSpPr>
      <dsp:spPr>
        <a:xfrm rot="5400000">
          <a:off x="5275152" y="-2352021"/>
          <a:ext cx="451159" cy="1002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600" kern="1200"/>
            <a:t>Erkennung der Ziffern</a:t>
          </a:r>
        </a:p>
      </dsp:txBody>
      <dsp:txXfrm rot="-5400000">
        <a:off x="485864" y="2459291"/>
        <a:ext cx="10007712" cy="407111"/>
      </dsp:txXfrm>
    </dsp:sp>
    <dsp:sp modelId="{0B49646F-BF78-4E42-B92A-F1ED657E9044}">
      <dsp:nvSpPr>
        <dsp:cNvPr id="0" name=""/>
        <dsp:cNvSpPr/>
      </dsp:nvSpPr>
      <dsp:spPr>
        <a:xfrm rot="5400000">
          <a:off x="-104113" y="3150024"/>
          <a:ext cx="694090" cy="48586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5.</a:t>
          </a:r>
        </a:p>
      </dsp:txBody>
      <dsp:txXfrm rot="-5400000">
        <a:off x="1" y="3288843"/>
        <a:ext cx="485863" cy="208227"/>
      </dsp:txXfrm>
    </dsp:sp>
    <dsp:sp modelId="{F79793D5-39A0-4437-837D-8C39B8CD21C1}">
      <dsp:nvSpPr>
        <dsp:cNvPr id="0" name=""/>
        <dsp:cNvSpPr/>
      </dsp:nvSpPr>
      <dsp:spPr>
        <a:xfrm rot="5400000">
          <a:off x="5275152" y="-1743378"/>
          <a:ext cx="451159" cy="1002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600" kern="1200"/>
            <a:t>Lösen der Rätsels</a:t>
          </a:r>
        </a:p>
      </dsp:txBody>
      <dsp:txXfrm rot="-5400000">
        <a:off x="485864" y="3067934"/>
        <a:ext cx="10007712" cy="407111"/>
      </dsp:txXfrm>
    </dsp:sp>
    <dsp:sp modelId="{A0BF9588-515A-4B9F-AB78-197B662C1457}">
      <dsp:nvSpPr>
        <dsp:cNvPr id="0" name=""/>
        <dsp:cNvSpPr/>
      </dsp:nvSpPr>
      <dsp:spPr>
        <a:xfrm rot="5400000">
          <a:off x="-104113" y="3758667"/>
          <a:ext cx="694090" cy="48586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6.</a:t>
          </a:r>
        </a:p>
      </dsp:txBody>
      <dsp:txXfrm rot="-5400000">
        <a:off x="1" y="3897486"/>
        <a:ext cx="485863" cy="208227"/>
      </dsp:txXfrm>
    </dsp:sp>
    <dsp:sp modelId="{1F95B5C7-B76E-42B1-B520-AFC763A269B4}">
      <dsp:nvSpPr>
        <dsp:cNvPr id="0" name=""/>
        <dsp:cNvSpPr/>
      </dsp:nvSpPr>
      <dsp:spPr>
        <a:xfrm rot="5400000">
          <a:off x="5275152" y="-1134734"/>
          <a:ext cx="451159" cy="1002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600" kern="1200"/>
            <a:t>Darstellung der Lösung</a:t>
          </a:r>
        </a:p>
      </dsp:txBody>
      <dsp:txXfrm rot="-5400000">
        <a:off x="485864" y="3676578"/>
        <a:ext cx="10007712" cy="407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152EA-0CCE-4DD9-A753-1756CCFB0E5A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4A702-C5FB-4F46-B16A-68003D18A7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6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Eigene Vorstellung (Name + Studiengang)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66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Für die Szenarien einige Einschränkungen vornehmen / Innerhalb dieses Projektes nicht alles umsetzbar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830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Es existieren Sudokus mit mehreren Lösungen</a:t>
            </a:r>
          </a:p>
          <a:p>
            <a:r>
              <a:rPr lang="de-DE"/>
              <a:t>- Sudokus mit genau einer Lösung werden „Proper Sudokus“ genannt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245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Annahme: dunkel auf hell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933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599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Gliederung nur kurz vorstellen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946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Ziel Sudoku erkennen und lösen (bedeutet: </a:t>
            </a:r>
            <a:r>
              <a:rPr lang="de-DE" dirty="0"/>
              <a:t>Erkennung den Bildes / Lösen des Rätsels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853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Um das Problem deutlicher zu machen sind mögliche Szenarien überlegt worden die ebenfalls helfen Arbeitsschritte darzustellen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850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Eigene Einträge: Handgeschrieben (Stift und Papier) oder Digital</a:t>
            </a:r>
          </a:p>
          <a:p>
            <a:pPr lvl="0"/>
            <a:r>
              <a:rPr lang="de-DE"/>
              <a:t>-&gt; Sudoku ist weiterhin lösbar</a:t>
            </a:r>
          </a:p>
          <a:p>
            <a:pPr lvl="0"/>
            <a:r>
              <a:rPr lang="de-DE"/>
              <a:t>-&gt; Fehlerhafte Einträge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26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Selbes Rätsel mit </a:t>
            </a:r>
            <a:r>
              <a:rPr lang="de-DE" err="1"/>
              <a:t>verschiedienen</a:t>
            </a:r>
            <a:r>
              <a:rPr lang="de-DE"/>
              <a:t> RICHTIGEN Lösungen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98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Dunkel auf Hell oder Hell auf Dunkel Szenario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72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Unterschiedliche Perspektiven wie dargestellt / Aus verschiedenen Winkeln aufgenommen / Nicht davon ausgehen, dass der Nutzer gerade von oben genau das Rätsel aufnimmt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855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Klassisch 9x9, aber auch andere Größen denkbar / Regeln bleiben die gleichen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4A702-C5FB-4F46-B16A-68003D18A73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71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A2A06-3F70-4387-8318-AD8206639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1493D8-8F35-4784-ACCC-D7232DF62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E58A56-6F8A-4CB9-BAA7-5E43EC2D0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B6847A-D9CC-4FCA-8DDF-750E1436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BF99A-41E2-4D70-A846-9173DE40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8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0E712-93C6-41D6-964A-B514BACC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6FA1459-CE3E-40EA-97F7-95177FAD9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4307E0-60B7-4151-9B43-E4B63D5E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15A33E-48B9-427C-B005-47E3F4DE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BF31FC-103C-4838-8C70-70B04063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72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7CFCA29-058E-4850-87C8-8A3BED24D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3C02C45-8FDA-434E-8A01-10C14683D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FEE56C-B6A4-4B5D-8536-E1F19657A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AD26C-ED43-4A6B-B4CB-656BBAAB7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A187E6-138B-4154-BCAD-A8338A78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36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DF27A8-118F-46C1-8BCC-2252795B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10627-1DAE-4186-B63D-99232395F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E6195F-3493-438E-B001-FD51ED5F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BA3D44-98FF-471D-8734-72683DB8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A50660-F6F5-40CF-B08F-5DB81162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83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617DC-B212-4B3F-BA19-1D68FB34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97D591-4A1F-4AB9-801B-D03124107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CCFEF4-B2A0-43C6-BE7C-0B443892C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CEC8E9-E11A-4C18-8F9B-E7CC8DDBD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3C75-FF27-4041-B7AC-E66AE985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26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7BE74-52EF-408A-B002-786D35DF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A700C5-6EB9-4E65-9522-ADBB70265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EAAC7F-3889-4A00-AE16-39F4C351B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F4F5F5-63C4-472C-A3D0-0BC90498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D33795-E9D0-40AC-8021-FE2A1F6C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7D59E4-159E-4317-A20C-38309949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628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CF205-4199-4C81-82C5-0D4BA18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2B14FF-8EC1-4E18-822A-B7E7DC7DF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7C3127-0958-4A9C-99A8-3E68E4BC4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856BB4-FD69-4D0B-97C4-51854D0D3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B71125F-6735-4CEF-B74D-1E6DA453A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28A4193-311D-4501-B6EF-30BC0813C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9FA39F2-820F-447A-90CB-01BE91CD8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DF9C2C6-152E-4FF2-8F74-597AD25C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53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D7D36-CFFE-4E9D-A592-AF95BC01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B52FB8-3E8E-4437-8BD6-3D8E6F1A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003BE9-7501-4BF7-B8F4-8F7C1674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FE823-0257-479A-8E68-82F056C9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189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67E113C-96DB-42D5-B387-AE2CC70B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A732C68-D8BB-46FD-BDB9-B8F5B7D3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88DA02-4656-4960-BFB0-C521DBAC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87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B5D35-7E40-4B80-9B5B-E43230BA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3BA5DE-ECBC-4B66-858F-47743A18C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605048-F495-4E42-8798-1E35B0CCA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88DC06-4D08-4A9D-9486-E27C6AAF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529B2C-2B9E-455E-B167-541B2D73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0BC9C1-3F38-4E1B-9727-C1CBE256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50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9F56F0-622E-4FC6-885F-F38D3BA3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9C3475-9F6A-4577-B56E-B28A4BBFB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89BEF4-E151-4865-B19F-9D76E3D39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D75450-ABDA-43B5-AD95-01DAC486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0FA277-11DF-4713-8D21-46C7B4E2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DFD2FE-0014-4AB6-BE20-0D2C1623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69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B15E66-D9FC-4E60-AFC6-A77854C9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008DA2-577A-49F4-9C8C-31B0FFB78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386C30-0017-40FD-9D79-248F50D08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48594B-7D20-4858-94EC-2F83659A7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4E5205-E909-473E-94EF-DCEE3E947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A7A5B-DE6F-4982-94A6-026B5CB24C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69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hyperlink" Target="https://github.com/jjallan/sudok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2.4/doc/tutorials/imgproc/histograms/template_matching/template_matching.html" TargetMode="External"/><Relationship Id="rId2" Type="http://schemas.openxmlformats.org/officeDocument/2006/relationships/hyperlink" Target="https://github.com/wichtounet/sudoku_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think.net/blog/convolutional-neural-networks-on-the-iphone-with-vggne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027E3-C1BC-4ED9-A788-9564138AD8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8000"/>
              <a:t>Sudoku Reader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FB12A9-9999-4CA2-9055-C1809E21F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55962"/>
          </a:xfrm>
        </p:spPr>
        <p:txBody>
          <a:bodyPr>
            <a:normAutofit/>
          </a:bodyPr>
          <a:lstStyle/>
          <a:p>
            <a:r>
              <a:rPr lang="de-DE"/>
              <a:t>Justine Bruns, Dennis Kempf</a:t>
            </a:r>
          </a:p>
          <a:p>
            <a:r>
              <a:rPr lang="de-DE"/>
              <a:t>Gruppe E 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 sz="1600"/>
          </a:p>
          <a:p>
            <a:r>
              <a:rPr lang="de-DE" sz="1600"/>
              <a:t>Abschlusspräsentation - 28.01.2020</a:t>
            </a:r>
          </a:p>
        </p:txBody>
      </p:sp>
    </p:spTree>
    <p:extLst>
      <p:ext uri="{BB962C8B-B14F-4D97-AF65-F5344CB8AC3E}">
        <p14:creationId xmlns:p14="http://schemas.microsoft.com/office/powerpoint/2010/main" val="413198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Einschränkungen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4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E4E4E6-FD32-427A-9A33-BF3CD7CE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/>
              <a:t>Nutzer benötigt Hilfestellung beim Lösen eines Rätsels</a:t>
            </a:r>
          </a:p>
          <a:p>
            <a:pPr lvl="1"/>
            <a:r>
              <a:rPr lang="de-DE"/>
              <a:t>Noch keine eigenen Einträge</a:t>
            </a:r>
          </a:p>
          <a:p>
            <a:pPr lvl="1"/>
            <a:r>
              <a:rPr lang="de-DE"/>
              <a:t>Eigene Einträge vorhanden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Verschiedene richtige Lösungen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Mehrfarbige Rätsel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Unterschiedliche Perspektiven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Verschiedene Anzahl an Feldern</a:t>
            </a:r>
          </a:p>
          <a:p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5224F-9848-4594-92E4-92FA6603C3C8}"/>
              </a:ext>
            </a:extLst>
          </p:cNvPr>
          <p:cNvSpPr txBox="1"/>
          <p:nvPr/>
        </p:nvSpPr>
        <p:spPr>
          <a:xfrm>
            <a:off x="6744072" y="2708920"/>
            <a:ext cx="4381120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/>
              <a:t>Wir unterscheiden nicht zwischen hangeschriebenen und computergenerierten Ziffern.</a:t>
            </a:r>
          </a:p>
        </p:txBody>
      </p:sp>
    </p:spTree>
    <p:extLst>
      <p:ext uri="{BB962C8B-B14F-4D97-AF65-F5344CB8AC3E}">
        <p14:creationId xmlns:p14="http://schemas.microsoft.com/office/powerpoint/2010/main" val="212406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Einschränkungen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5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E4E4E6-FD32-427A-9A33-BF3CD7CE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Nutzer benötigt Hilfestellung beim Lösen eines Rätsels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Noch keine eigenen Einträge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Eigene Einträge vorhanden</a:t>
            </a:r>
          </a:p>
          <a:p>
            <a:r>
              <a:rPr lang="de-DE"/>
              <a:t>Verschiedene richtige Lösungen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Mehrfarbige Rätsel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Unterschiedliche Perspektiven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Verschiedene Anzahl an Feldern</a:t>
            </a:r>
          </a:p>
          <a:p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F27A3-E6AB-4275-94C5-D66FE628EAC2}"/>
              </a:ext>
            </a:extLst>
          </p:cNvPr>
          <p:cNvSpPr txBox="1"/>
          <p:nvPr/>
        </p:nvSpPr>
        <p:spPr>
          <a:xfrm>
            <a:off x="6744072" y="2708920"/>
            <a:ext cx="4381120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/>
              <a:t>Wir betrachten nur die erste gefundene Lösung des Sudoku Solvers.</a:t>
            </a:r>
          </a:p>
        </p:txBody>
      </p:sp>
    </p:spTree>
    <p:extLst>
      <p:ext uri="{BB962C8B-B14F-4D97-AF65-F5344CB8AC3E}">
        <p14:creationId xmlns:p14="http://schemas.microsoft.com/office/powerpoint/2010/main" val="242210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Einschränkungen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6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E4E4E6-FD32-427A-9A33-BF3CD7CE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Nutzer benötigt Hilfestellung beim Lösen eines Rätsels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Noch keine eigenen Einträge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Eigene Einträge vorhanden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Verschiedene richtige Lösungen</a:t>
            </a:r>
          </a:p>
          <a:p>
            <a:r>
              <a:rPr lang="de-DE"/>
              <a:t>Mehrfarbige Rätsel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Unterschiedliche Perspektiven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Verschiedene Anzahl an Feldern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063D7-5E55-4000-BD15-9660A3660CB9}"/>
              </a:ext>
            </a:extLst>
          </p:cNvPr>
          <p:cNvSpPr txBox="1"/>
          <p:nvPr/>
        </p:nvSpPr>
        <p:spPr>
          <a:xfrm>
            <a:off x="6744072" y="2708920"/>
            <a:ext cx="4381120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/>
              <a:t>Wir nehmen an, dass Sudoku-Rätsel immer schwarz auf weiß (oder zumindest dunkel auf hell) dargestellt werden.</a:t>
            </a:r>
          </a:p>
        </p:txBody>
      </p:sp>
    </p:spTree>
    <p:extLst>
      <p:ext uri="{BB962C8B-B14F-4D97-AF65-F5344CB8AC3E}">
        <p14:creationId xmlns:p14="http://schemas.microsoft.com/office/powerpoint/2010/main" val="336745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Einschränkungen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7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E4E4E6-FD32-427A-9A33-BF3CD7CE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Nutzer benötigt Hilfestellung beim Lösen eines Rätsels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Noch keine eigenen Einträge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Eigene Einträge vorhanden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Verschiedene richtige Lösungen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Mehrfarbige Rätsel</a:t>
            </a:r>
          </a:p>
          <a:p>
            <a:r>
              <a:rPr lang="de-DE"/>
              <a:t>Unterschiedliche Perspektiven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Verschiedene Anzahl an Feldern</a:t>
            </a:r>
          </a:p>
          <a:p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C6867-9172-4884-A132-12A289BA9A18}"/>
              </a:ext>
            </a:extLst>
          </p:cNvPr>
          <p:cNvSpPr txBox="1"/>
          <p:nvPr/>
        </p:nvSpPr>
        <p:spPr>
          <a:xfrm>
            <a:off x="6744072" y="2708920"/>
            <a:ext cx="4381120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/>
              <a:t>Sudoku-Rätsel dürfen nicht kopfüber oder um mehr als 45° gedreht fotografiert werden.</a:t>
            </a:r>
          </a:p>
        </p:txBody>
      </p:sp>
    </p:spTree>
    <p:extLst>
      <p:ext uri="{BB962C8B-B14F-4D97-AF65-F5344CB8AC3E}">
        <p14:creationId xmlns:p14="http://schemas.microsoft.com/office/powerpoint/2010/main" val="37261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Einschränkungen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E4E4E6-FD32-427A-9A33-BF3CD7CE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Nutzer benötigt Hilfestellung beim Lösen eines Rätsels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Noch keine eigenen Einträge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Eigene Einträge vorhanden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Verschiedene richtige Lösungen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Mehrfarbige Rätsel</a:t>
            </a:r>
          </a:p>
          <a:p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Unterschiedliche Perspektiven</a:t>
            </a:r>
          </a:p>
          <a:p>
            <a:r>
              <a:rPr lang="de-DE"/>
              <a:t>Verschiedene Anzahl an Feldern</a:t>
            </a:r>
          </a:p>
          <a:p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CF1D6-14AB-4B20-8C36-052AC7018E4B}"/>
              </a:ext>
            </a:extLst>
          </p:cNvPr>
          <p:cNvSpPr txBox="1"/>
          <p:nvPr/>
        </p:nvSpPr>
        <p:spPr>
          <a:xfrm>
            <a:off x="6744072" y="2708920"/>
            <a:ext cx="4381120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/>
              <a:t>Wir nehmen an, dass jedes Sudoku-Rätsel eine Größe von 9x9 besitzt.</a:t>
            </a:r>
          </a:p>
        </p:txBody>
      </p:sp>
    </p:spTree>
    <p:extLst>
      <p:ext uri="{BB962C8B-B14F-4D97-AF65-F5344CB8AC3E}">
        <p14:creationId xmlns:p14="http://schemas.microsoft.com/office/powerpoint/2010/main" val="37952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3892-1CC9-41AE-A2B2-64F0391D2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Vorgehen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90CBA3-E0E1-44E7-B5BC-21D8FB7D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BDC7B0-D1F1-4F74-8296-CCE3781D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9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CC56124F-0E86-43D3-9BD3-A180B97C8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5907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FDADC78-FC8F-4AD8-9D53-0C383AF5F4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7547436"/>
            <a:ext cx="2520000" cy="2524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2A598C-ABC1-41A8-ACDF-150491B302BD}"/>
              </a:ext>
            </a:extLst>
          </p:cNvPr>
          <p:cNvSpPr/>
          <p:nvPr/>
        </p:nvSpPr>
        <p:spPr>
          <a:xfrm>
            <a:off x="7896200" y="22655136"/>
            <a:ext cx="720080" cy="7200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BD2073-7FC6-4D69-9F76-7F7E3F5A1707}"/>
              </a:ext>
            </a:extLst>
          </p:cNvPr>
          <p:cNvGrpSpPr/>
          <p:nvPr/>
        </p:nvGrpSpPr>
        <p:grpSpPr>
          <a:xfrm>
            <a:off x="7896200" y="548680"/>
            <a:ext cx="2523175" cy="25368761"/>
            <a:chOff x="7896200" y="548680"/>
            <a:chExt cx="2523175" cy="25368761"/>
          </a:xfrm>
        </p:grpSpPr>
        <p:pic>
          <p:nvPicPr>
            <p:cNvPr id="7" name="Picture 6" descr="A picture containing clock, crossword, indoor, text&#10;&#10;Description automatically generated">
              <a:extLst>
                <a:ext uri="{FF2B5EF4-FFF2-40B4-BE49-F238E27FC236}">
                  <a16:creationId xmlns:a16="http://schemas.microsoft.com/office/drawing/2014/main" id="{2CBE064C-4098-4549-9697-DBBC3B64A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200" y="548680"/>
              <a:ext cx="2520000" cy="2530603"/>
            </a:xfrm>
            <a:prstGeom prst="rect">
              <a:avLst/>
            </a:prstGeom>
          </p:spPr>
        </p:pic>
        <p:pic>
          <p:nvPicPr>
            <p:cNvPr id="8" name="Picture 7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713013E4-2B0B-456A-A91F-DA470DE7E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200" y="3789040"/>
              <a:ext cx="2520000" cy="2524526"/>
            </a:xfrm>
            <a:prstGeom prst="rect">
              <a:avLst/>
            </a:prstGeom>
          </p:spPr>
        </p:pic>
        <p:pic>
          <p:nvPicPr>
            <p:cNvPr id="9" name="Picture 8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DFF7CF4C-16AB-4EBB-BCE1-7F6A40F8D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200" y="7029400"/>
              <a:ext cx="2520000" cy="252452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F920E6A-EF8C-4541-9582-892B29680427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156200" y="6313566"/>
              <a:ext cx="0" cy="7158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C81E31-EA4C-42BF-806C-3095DCA7AA07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9156200" y="3079283"/>
              <a:ext cx="0" cy="709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A black and silver text on a white surface&#10;&#10;Description automatically generated">
              <a:extLst>
                <a:ext uri="{FF2B5EF4-FFF2-40B4-BE49-F238E27FC236}">
                  <a16:creationId xmlns:a16="http://schemas.microsoft.com/office/drawing/2014/main" id="{254FDB3D-A086-4621-9F4D-2E4D5E18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200" y="10269760"/>
              <a:ext cx="2520280" cy="2524805"/>
            </a:xfrm>
            <a:prstGeom prst="rect">
              <a:avLst/>
            </a:prstGeom>
          </p:spPr>
        </p:pic>
        <p:pic>
          <p:nvPicPr>
            <p:cNvPr id="17" name="Content Placeholder 27" descr="A close up of a keyboard&#10;&#10;Description automatically generated">
              <a:extLst>
                <a:ext uri="{FF2B5EF4-FFF2-40B4-BE49-F238E27FC236}">
                  <a16:creationId xmlns:a16="http://schemas.microsoft.com/office/drawing/2014/main" id="{CCE25411-2D27-4092-B075-ED9D20E36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871" y="13510120"/>
              <a:ext cx="2448272" cy="250096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E596C6-755D-4152-ACDE-711398455750}"/>
                </a:ext>
              </a:extLst>
            </p:cNvPr>
            <p:cNvSpPr/>
            <p:nvPr/>
          </p:nvSpPr>
          <p:spPr>
            <a:xfrm>
              <a:off x="7911057" y="16750480"/>
              <a:ext cx="2495898" cy="2585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>
                  <a:latin typeface="Consolas" panose="020B0609020204030204" pitchFamily="49" charset="0"/>
                </a:rPr>
                <a:t>2 0 0 5 0 8 0 7 6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7 0 6 0 4 1 5 0 2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0 1 8 6 7 0 9 3 0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0 6 2 0 1 5 8 0 3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8 5 0 4 6 0 0 2 1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4 0 1 0 0 3 6 9 0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0 2 5 0 3 7 4 6 0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0 4 7 9 5 0 2 0 8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6 8 0 1 0 4 0 0 7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9BCF8E-7345-4A4E-B0CD-832AA48A1756}"/>
                </a:ext>
              </a:extLst>
            </p:cNvPr>
            <p:cNvSpPr/>
            <p:nvPr/>
          </p:nvSpPr>
          <p:spPr>
            <a:xfrm>
              <a:off x="7911057" y="20062848"/>
              <a:ext cx="2495898" cy="2585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>
                  <a:latin typeface="Consolas" panose="020B0609020204030204" pitchFamily="49" charset="0"/>
                </a:rPr>
                <a:t>2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3 4</a:t>
              </a:r>
              <a:r>
                <a:rPr lang="de-DE">
                  <a:latin typeface="Consolas" panose="020B0609020204030204" pitchFamily="49" charset="0"/>
                </a:rPr>
                <a:t> 5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9</a:t>
              </a:r>
              <a:r>
                <a:rPr lang="de-DE">
                  <a:latin typeface="Consolas" panose="020B0609020204030204" pitchFamily="49" charset="0"/>
                </a:rPr>
                <a:t> 8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  <a:r>
                <a:rPr lang="de-DE">
                  <a:latin typeface="Consolas" panose="020B0609020204030204" pitchFamily="49" charset="0"/>
                </a:rPr>
                <a:t> 7 6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7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9</a:t>
              </a:r>
              <a:r>
                <a:rPr lang="de-DE">
                  <a:latin typeface="Consolas" panose="020B0609020204030204" pitchFamily="49" charset="0"/>
                </a:rPr>
                <a:t> 6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de-DE">
                  <a:latin typeface="Consolas" panose="020B0609020204030204" pitchFamily="49" charset="0"/>
                </a:rPr>
                <a:t> 4 1 5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8</a:t>
              </a:r>
              <a:r>
                <a:rPr lang="de-DE">
                  <a:latin typeface="Consolas" panose="020B0609020204030204" pitchFamily="49" charset="0"/>
                </a:rPr>
                <a:t> 2</a:t>
              </a:r>
            </a:p>
            <a:p>
              <a:pPr algn="ctr"/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5</a:t>
              </a:r>
              <a:r>
                <a:rPr lang="de-DE">
                  <a:latin typeface="Consolas" panose="020B0609020204030204" pitchFamily="49" charset="0"/>
                </a:rPr>
                <a:t> 1 8 6 7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de-DE">
                  <a:latin typeface="Consolas" panose="020B0609020204030204" pitchFamily="49" charset="0"/>
                </a:rPr>
                <a:t> 9 3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ctr"/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9</a:t>
              </a:r>
              <a:r>
                <a:rPr lang="de-DE">
                  <a:latin typeface="Consolas" panose="020B0609020204030204" pitchFamily="49" charset="0"/>
                </a:rPr>
                <a:t> 6 2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7</a:t>
              </a:r>
              <a:r>
                <a:rPr lang="de-DE">
                  <a:latin typeface="Consolas" panose="020B0609020204030204" pitchFamily="49" charset="0"/>
                </a:rPr>
                <a:t> 1 5 8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4</a:t>
              </a:r>
              <a:r>
                <a:rPr lang="de-DE">
                  <a:latin typeface="Consolas" panose="020B0609020204030204" pitchFamily="49" charset="0"/>
                </a:rPr>
                <a:t> 3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8 5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de-DE">
                  <a:latin typeface="Consolas" panose="020B0609020204030204" pitchFamily="49" charset="0"/>
                </a:rPr>
                <a:t> 4 6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9</a:t>
              </a:r>
              <a:r>
                <a:rPr lang="de-DE">
                  <a:latin typeface="Consolas" panose="020B0609020204030204" pitchFamily="49" charset="0"/>
                </a:rPr>
                <a:t>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7</a:t>
              </a:r>
              <a:r>
                <a:rPr lang="de-DE">
                  <a:latin typeface="Consolas" panose="020B0609020204030204" pitchFamily="49" charset="0"/>
                </a:rPr>
                <a:t> 2 1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4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7</a:t>
              </a:r>
              <a:r>
                <a:rPr lang="de-DE">
                  <a:latin typeface="Consolas" panose="020B0609020204030204" pitchFamily="49" charset="0"/>
                </a:rPr>
                <a:t> 1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de-DE">
                  <a:latin typeface="Consolas" panose="020B0609020204030204" pitchFamily="49" charset="0"/>
                </a:rPr>
                <a:t>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8</a:t>
              </a:r>
              <a:r>
                <a:rPr lang="de-DE">
                  <a:latin typeface="Consolas" panose="020B0609020204030204" pitchFamily="49" charset="0"/>
                </a:rPr>
                <a:t> 3 6 9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ctr"/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  <a:r>
                <a:rPr lang="de-DE">
                  <a:latin typeface="Consolas" panose="020B0609020204030204" pitchFamily="49" charset="0"/>
                </a:rPr>
                <a:t> 2 5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8</a:t>
              </a:r>
              <a:r>
                <a:rPr lang="de-DE">
                  <a:latin typeface="Consolas" panose="020B0609020204030204" pitchFamily="49" charset="0"/>
                </a:rPr>
                <a:t> 3 7 4 6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ctr"/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de-DE">
                  <a:latin typeface="Consolas" panose="020B0609020204030204" pitchFamily="49" charset="0"/>
                </a:rPr>
                <a:t> 4 7 9 5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6</a:t>
              </a:r>
              <a:r>
                <a:rPr lang="de-DE">
                  <a:latin typeface="Consolas" panose="020B0609020204030204" pitchFamily="49" charset="0"/>
                </a:rPr>
                <a:t> 2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  <a:r>
                <a:rPr lang="de-DE">
                  <a:latin typeface="Consolas" panose="020B0609020204030204" pitchFamily="49" charset="0"/>
                </a:rPr>
                <a:t> 8</a:t>
              </a:r>
            </a:p>
            <a:p>
              <a:pPr algn="ctr"/>
              <a:r>
                <a:rPr lang="de-DE">
                  <a:latin typeface="Consolas" panose="020B0609020204030204" pitchFamily="49" charset="0"/>
                </a:rPr>
                <a:t>6 8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9</a:t>
              </a:r>
              <a:r>
                <a:rPr lang="de-DE">
                  <a:latin typeface="Consolas" panose="020B0609020204030204" pitchFamily="49" charset="0"/>
                </a:rPr>
                <a:t> 1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de-DE">
                  <a:latin typeface="Consolas" panose="020B0609020204030204" pitchFamily="49" charset="0"/>
                </a:rPr>
                <a:t> 4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de-DE">
                  <a:latin typeface="Consolas" panose="020B0609020204030204" pitchFamily="49" charset="0"/>
                </a:rPr>
                <a:t> </a:t>
              </a:r>
              <a:r>
                <a:rPr lang="de-DE">
                  <a:solidFill>
                    <a:srgbClr val="FF0000"/>
                  </a:solidFill>
                  <a:latin typeface="Consolas" panose="020B0609020204030204" pitchFamily="49" charset="0"/>
                </a:rPr>
                <a:t>5</a:t>
              </a:r>
              <a:r>
                <a:rPr lang="de-DE">
                  <a:latin typeface="Consolas" panose="020B0609020204030204" pitchFamily="49" charset="0"/>
                </a:rPr>
                <a:t> 7</a:t>
              </a:r>
            </a:p>
          </p:txBody>
        </p:sp>
        <p:pic>
          <p:nvPicPr>
            <p:cNvPr id="20" name="Content Placeholder 10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39A9B174-0D5A-4F21-A9F1-B8DD9CE32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2" b="18848"/>
            <a:stretch/>
          </p:blipFill>
          <p:spPr>
            <a:xfrm>
              <a:off x="7899375" y="23397441"/>
              <a:ext cx="2520000" cy="25200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DF68D22-917C-4ECD-A53D-5F530B8EDB06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>
              <a:off x="9159006" y="22648171"/>
              <a:ext cx="369" cy="7492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A3BB9F-860F-4994-BD45-3864585B80C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>
              <a:off x="9159006" y="19335803"/>
              <a:ext cx="0" cy="727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A91E89C-4816-42D9-BD66-80E81F60BFBF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 flipH="1">
              <a:off x="9159006" y="16011081"/>
              <a:ext cx="1" cy="7393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481E29-72CF-46D7-907F-8DD691E0CDC2}"/>
                </a:ext>
              </a:extLst>
            </p:cNvPr>
            <p:cNvCxnSpPr>
              <a:stCxn id="9" idx="2"/>
              <a:endCxn id="16" idx="0"/>
            </p:cNvCxnSpPr>
            <p:nvPr/>
          </p:nvCxnSpPr>
          <p:spPr>
            <a:xfrm>
              <a:off x="9156200" y="9553924"/>
              <a:ext cx="140" cy="7158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848FC7D-2B53-4CAA-9712-C24FFE5F5F27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9156340" y="12794565"/>
              <a:ext cx="2667" cy="7155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276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3DAB7B6-1E05-432E-B8EB-5790C18B9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>
                                            <p:graphicEl>
                                              <a:dgm id="{73DAB7B6-1E05-432E-B8EB-5790C18B93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963B7A6-DF74-4995-BF6D-509E2F4859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4">
                                            <p:graphicEl>
                                              <a:dgm id="{3963B7A6-DF74-4995-BF6D-509E2F4859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0404724-6FCA-4678-862B-7BD309E4C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4">
                                            <p:graphicEl>
                                              <a:dgm id="{D0404724-6FCA-4678-862B-7BD309E4C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56318EE-AD71-4D69-82A0-4E80C70A7F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4">
                                            <p:graphicEl>
                                              <a:dgm id="{856318EE-AD71-4D69-82A0-4E80C70A7F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-1.66667E-6 -0.4740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5D0A319-3AFE-4059-8412-DFDD5316F3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4">
                                            <p:graphicEl>
                                              <a:dgm id="{85D0A319-3AFE-4059-8412-DFDD5316F3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1E8B9FF-6651-420F-B734-B9799EF474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4">
                                            <p:graphicEl>
                                              <a:dgm id="{C1E8B9FF-6651-420F-B734-B9799EF474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47407 L -1.66667E-6 -0.9465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E40BFBF-2B2B-489F-A0D2-91BC5B4E5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4">
                                            <p:graphicEl>
                                              <a:dgm id="{8E40BFBF-2B2B-489F-A0D2-91BC5B4E5A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EB5D704-487F-4625-A1AF-B7080CFDB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4">
                                            <p:graphicEl>
                                              <a:dgm id="{4EB5D704-487F-4625-A1AF-B7080CFDB3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94653 L -1.66667E-6 -1.41921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FD207E8-2A30-4059-8183-60738A26D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4">
                                            <p:graphicEl>
                                              <a:dgm id="{3FD207E8-2A30-4059-8183-60738A26DC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7526C8B-A2DA-4CBD-9FBC-2023E4F8A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4">
                                            <p:graphicEl>
                                              <a:dgm id="{B7526C8B-A2DA-4CBD-9FBC-2023E4F8AB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1921 L -1.66667E-6 -1.8916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B49646F-BF78-4E42-B92A-F1ED657E9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14">
                                            <p:graphicEl>
                                              <a:dgm id="{0B49646F-BF78-4E42-B92A-F1ED657E90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79793D5-39A0-4437-837D-8C39B8CD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14">
                                            <p:graphicEl>
                                              <a:dgm id="{F79793D5-39A0-4437-837D-8C39B8CD21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9167 L -1.66667E-6 -2.37454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0BF9588-515A-4B9F-AB78-197B662C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14">
                                            <p:graphicEl>
                                              <a:dgm id="{A0BF9588-515A-4B9F-AB78-197B662C14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F95B5C7-B76E-42B1-B520-AFC763A2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14">
                                            <p:graphicEl>
                                              <a:dgm id="{1F95B5C7-B76E-42B1-B520-AFC763A269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37454 L -1.66667E-6 -2.85764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4BF36D6B-E5E5-4BA5-BD6B-69582417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Vorgehen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Akquisition des Datensatzes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B861-E1F9-4D27-BD28-393213EB41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err="1"/>
              <a:t>Datensatz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GitHub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200 Bilder mit Labels [1]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EA77FD-57B1-4CD0-AB8A-08F214ADEB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/>
              <a:t>Eigener Datensatz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292 Bilder mit Labels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91CA0-0E67-496E-B316-CADBA310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70E35B-0CAA-4864-BBF3-4E729C1B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10</a:t>
            </a:r>
          </a:p>
        </p:txBody>
      </p:sp>
      <p:pic>
        <p:nvPicPr>
          <p:cNvPr id="16" name="Picture 15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9D8E2078-50CB-441F-8395-266DF5623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04" y="2285999"/>
            <a:ext cx="3124200" cy="3137345"/>
          </a:xfrm>
          <a:prstGeom prst="rect">
            <a:avLst/>
          </a:prstGeom>
        </p:spPr>
      </p:pic>
      <p:pic>
        <p:nvPicPr>
          <p:cNvPr id="18" name="Picture 17" descr="A picture containing clock, crossword, indoor, text&#10;&#10;Description automatically generated">
            <a:extLst>
              <a:ext uri="{FF2B5EF4-FFF2-40B4-BE49-F238E27FC236}">
                <a16:creationId xmlns:a16="http://schemas.microsoft.com/office/drawing/2014/main" id="{0A8E86C7-FC05-4DCA-A5E6-6F0A1381B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285998"/>
            <a:ext cx="3124200" cy="313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8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4BF36D6B-E5E5-4BA5-BD6B-69582417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Vorgehen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Akquisition des Datensatzes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B861-E1F9-4D27-BD28-393213EB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/>
              <a:t>Bilddateien</a:t>
            </a:r>
          </a:p>
          <a:p>
            <a:r>
              <a:rPr lang="en-US"/>
              <a:t>Abgebildete Ziffern (0 bis 9)</a:t>
            </a:r>
          </a:p>
          <a:p>
            <a:r>
              <a:rPr lang="en-US"/>
              <a:t>Art der Ziffern (handgeschrieben oder computergeneriert)</a:t>
            </a:r>
          </a:p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91CA0-0E67-496E-B316-CADBA310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70E35B-0CAA-4864-BBF3-4E729C1B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0414BB-E1EF-45EA-890F-852F61BBA18F}"/>
              </a:ext>
            </a:extLst>
          </p:cNvPr>
          <p:cNvGrpSpPr/>
          <p:nvPr/>
        </p:nvGrpSpPr>
        <p:grpSpPr>
          <a:xfrm>
            <a:off x="2400300" y="3429000"/>
            <a:ext cx="2362200" cy="2954655"/>
            <a:chOff x="2286000" y="3356582"/>
            <a:chExt cx="2362200" cy="29546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290661-74BF-406D-BF8E-F39709DA91C1}"/>
                </a:ext>
              </a:extLst>
            </p:cNvPr>
            <p:cNvSpPr/>
            <p:nvPr/>
          </p:nvSpPr>
          <p:spPr>
            <a:xfrm>
              <a:off x="2286000" y="3725914"/>
              <a:ext cx="2362200" cy="25853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de-DE">
                  <a:latin typeface="Consolas" panose="020B0609020204030204" pitchFamily="49" charset="0"/>
                </a:rPr>
                <a:t>1 0 3 0 9 2 0 0 0</a:t>
              </a:r>
            </a:p>
            <a:p>
              <a:r>
                <a:rPr lang="de-DE">
                  <a:latin typeface="Consolas" panose="020B0609020204030204" pitchFamily="49" charset="0"/>
                </a:rPr>
                <a:t>4 0 0 0 3 0 0 1 0</a:t>
              </a:r>
            </a:p>
            <a:p>
              <a:r>
                <a:rPr lang="de-DE">
                  <a:latin typeface="Consolas" panose="020B0609020204030204" pitchFamily="49" charset="0"/>
                </a:rPr>
                <a:t>2 7 0 0 1 0 3 0 0</a:t>
              </a:r>
            </a:p>
            <a:p>
              <a:r>
                <a:rPr lang="de-DE">
                  <a:latin typeface="Consolas" panose="020B0609020204030204" pitchFamily="49" charset="0"/>
                </a:rPr>
                <a:t>0 1 0 3 0 9 0 0 8</a:t>
              </a:r>
            </a:p>
            <a:p>
              <a:r>
                <a:rPr lang="de-DE">
                  <a:latin typeface="Consolas" panose="020B0609020204030204" pitchFamily="49" charset="0"/>
                </a:rPr>
                <a:t>0 5 0 1 6 7 0 3 0</a:t>
              </a:r>
            </a:p>
            <a:p>
              <a:r>
                <a:rPr lang="de-DE">
                  <a:latin typeface="Consolas" panose="020B0609020204030204" pitchFamily="49" charset="0"/>
                </a:rPr>
                <a:t>3 0 0 2 0 8 0 6 1</a:t>
              </a:r>
            </a:p>
            <a:p>
              <a:r>
                <a:rPr lang="de-DE">
                  <a:latin typeface="Consolas" panose="020B0609020204030204" pitchFamily="49" charset="0"/>
                </a:rPr>
                <a:t>0 2 0 9 7 0 0 5 3</a:t>
              </a:r>
            </a:p>
            <a:p>
              <a:r>
                <a:rPr lang="de-DE">
                  <a:latin typeface="Consolas" panose="020B0609020204030204" pitchFamily="49" charset="0"/>
                </a:rPr>
                <a:t>0 3 0 0 8 0 0 0 9</a:t>
              </a:r>
            </a:p>
            <a:p>
              <a:r>
                <a:rPr lang="de-DE">
                  <a:latin typeface="Consolas" panose="020B0609020204030204" pitchFamily="49" charset="0"/>
                </a:rPr>
                <a:t>5 0 0 6 2 3 1 0 0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50F72-9131-4648-8CFE-85CA03946E0B}"/>
                </a:ext>
              </a:extLst>
            </p:cNvPr>
            <p:cNvSpPr txBox="1"/>
            <p:nvPr/>
          </p:nvSpPr>
          <p:spPr>
            <a:xfrm>
              <a:off x="2286000" y="3356582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/>
                <a:t>digits.txt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C44619-A65A-413F-87AE-C94357AA5B68}"/>
              </a:ext>
            </a:extLst>
          </p:cNvPr>
          <p:cNvGrpSpPr/>
          <p:nvPr/>
        </p:nvGrpSpPr>
        <p:grpSpPr>
          <a:xfrm>
            <a:off x="7429500" y="3429000"/>
            <a:ext cx="2362200" cy="2957797"/>
            <a:chOff x="4800600" y="3353440"/>
            <a:chExt cx="2362200" cy="29577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99060-4DAA-4DB8-9848-45FD65A384F0}"/>
                </a:ext>
              </a:extLst>
            </p:cNvPr>
            <p:cNvSpPr/>
            <p:nvPr/>
          </p:nvSpPr>
          <p:spPr>
            <a:xfrm>
              <a:off x="4800600" y="3725914"/>
              <a:ext cx="2362200" cy="25853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pt-BR">
                  <a:latin typeface="Consolas" panose="020B0609020204030204" pitchFamily="49" charset="0"/>
                </a:rPr>
                <a:t>H E C E C C E E E</a:t>
              </a:r>
            </a:p>
            <a:p>
              <a:r>
                <a:rPr lang="pt-BR">
                  <a:latin typeface="Consolas" panose="020B0609020204030204" pitchFamily="49" charset="0"/>
                </a:rPr>
                <a:t>C E E E C E E C E</a:t>
              </a:r>
            </a:p>
            <a:p>
              <a:r>
                <a:rPr lang="pt-BR">
                  <a:latin typeface="Consolas" panose="020B0609020204030204" pitchFamily="49" charset="0"/>
                </a:rPr>
                <a:t>C C E E H E H E E</a:t>
              </a:r>
            </a:p>
            <a:p>
              <a:r>
                <a:rPr lang="pt-BR">
                  <a:latin typeface="Consolas" panose="020B0609020204030204" pitchFamily="49" charset="0"/>
                </a:rPr>
                <a:t>E C E C E H E E C</a:t>
              </a:r>
            </a:p>
            <a:p>
              <a:r>
                <a:rPr lang="pt-BR">
                  <a:latin typeface="Consolas" panose="020B0609020204030204" pitchFamily="49" charset="0"/>
                </a:rPr>
                <a:t>E C E C C C E C E</a:t>
              </a:r>
            </a:p>
            <a:p>
              <a:r>
                <a:rPr lang="pt-BR">
                  <a:latin typeface="Consolas" panose="020B0609020204030204" pitchFamily="49" charset="0"/>
                </a:rPr>
                <a:t>C E E H E C E C H</a:t>
              </a:r>
            </a:p>
            <a:p>
              <a:r>
                <a:rPr lang="pt-BR">
                  <a:latin typeface="Consolas" panose="020B0609020204030204" pitchFamily="49" charset="0"/>
                </a:rPr>
                <a:t>E H E H H E E C C</a:t>
              </a:r>
            </a:p>
            <a:p>
              <a:r>
                <a:rPr lang="pt-BR">
                  <a:latin typeface="Consolas" panose="020B0609020204030204" pitchFamily="49" charset="0"/>
                </a:rPr>
                <a:t>E C E E C E E E C</a:t>
              </a:r>
            </a:p>
            <a:p>
              <a:r>
                <a:rPr lang="pt-BR">
                  <a:latin typeface="Consolas" panose="020B0609020204030204" pitchFamily="49" charset="0"/>
                </a:rPr>
                <a:t>H E E C C H C E E</a:t>
              </a:r>
              <a:endParaRPr lang="de-DE"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ADBC3D-5D94-4E73-8E19-0DBDAB8D912A}"/>
                </a:ext>
              </a:extLst>
            </p:cNvPr>
            <p:cNvSpPr txBox="1"/>
            <p:nvPr/>
          </p:nvSpPr>
          <p:spPr>
            <a:xfrm>
              <a:off x="4800600" y="335344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/>
                <a:t>classes.txt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7A956E-FD11-4CC2-B9A8-C927ED8F3291}"/>
              </a:ext>
            </a:extLst>
          </p:cNvPr>
          <p:cNvSpPr txBox="1"/>
          <p:nvPr/>
        </p:nvSpPr>
        <p:spPr>
          <a:xfrm>
            <a:off x="9791700" y="4660106"/>
            <a:ext cx="23622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/>
              <a:t>E</a:t>
            </a:r>
            <a:r>
              <a:rPr lang="de-DE" sz="1600"/>
              <a:t>: Empty</a:t>
            </a:r>
          </a:p>
          <a:p>
            <a:r>
              <a:rPr lang="de-DE" sz="1600" b="1"/>
              <a:t>C</a:t>
            </a:r>
            <a:r>
              <a:rPr lang="de-DE" sz="1600"/>
              <a:t>: Computer-generated</a:t>
            </a:r>
          </a:p>
          <a:p>
            <a:r>
              <a:rPr lang="de-DE" sz="1600" b="1"/>
              <a:t>H</a:t>
            </a:r>
            <a:r>
              <a:rPr lang="de-DE" sz="1600"/>
              <a:t>: Handwritten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372BA-446A-4995-B438-69EEEB5C85CB}"/>
              </a:ext>
            </a:extLst>
          </p:cNvPr>
          <p:cNvSpPr txBox="1"/>
          <p:nvPr/>
        </p:nvSpPr>
        <p:spPr>
          <a:xfrm>
            <a:off x="1066800" y="4798606"/>
            <a:ext cx="13335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/>
              <a:t>0</a:t>
            </a:r>
            <a:r>
              <a:rPr lang="de-DE" sz="1600"/>
              <a:t>: Leeres Feld</a:t>
            </a:r>
          </a:p>
          <a:p>
            <a:r>
              <a:rPr lang="de-DE" sz="1600" b="1"/>
              <a:t>1-9</a:t>
            </a:r>
            <a:r>
              <a:rPr lang="de-DE" sz="1600"/>
              <a:t>: Ziffer</a:t>
            </a:r>
          </a:p>
        </p:txBody>
      </p:sp>
    </p:spTree>
    <p:extLst>
      <p:ext uri="{BB962C8B-B14F-4D97-AF65-F5344CB8AC3E}">
        <p14:creationId xmlns:p14="http://schemas.microsoft.com/office/powerpoint/2010/main" val="21946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4BF36D6B-E5E5-4BA5-BD6B-69582417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Vorgehen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Erkennung des Sudoku-Rätsels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91CA0-0E67-496E-B316-CADBA310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70E35B-0CAA-4864-BBF3-4E729C1B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12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27105C7-E934-461D-B887-E9864C87A24A}"/>
              </a:ext>
            </a:extLst>
          </p:cNvPr>
          <p:cNvSpPr/>
          <p:nvPr/>
        </p:nvSpPr>
        <p:spPr>
          <a:xfrm>
            <a:off x="805649" y="3349557"/>
            <a:ext cx="1634260" cy="1347923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C3594E2-0E36-4245-9DCE-ED6D7462288B}"/>
              </a:ext>
            </a:extLst>
          </p:cNvPr>
          <p:cNvSpPr/>
          <p:nvPr/>
        </p:nvSpPr>
        <p:spPr>
          <a:xfrm>
            <a:off x="1168818" y="4408639"/>
            <a:ext cx="1452676" cy="577681"/>
          </a:xfrm>
          <a:custGeom>
            <a:avLst/>
            <a:gdLst>
              <a:gd name="connsiteX0" fmla="*/ 0 w 1452676"/>
              <a:gd name="connsiteY0" fmla="*/ 57768 h 577681"/>
              <a:gd name="connsiteX1" fmla="*/ 57768 w 1452676"/>
              <a:gd name="connsiteY1" fmla="*/ 0 h 577681"/>
              <a:gd name="connsiteX2" fmla="*/ 1394908 w 1452676"/>
              <a:gd name="connsiteY2" fmla="*/ 0 h 577681"/>
              <a:gd name="connsiteX3" fmla="*/ 1452676 w 1452676"/>
              <a:gd name="connsiteY3" fmla="*/ 57768 h 577681"/>
              <a:gd name="connsiteX4" fmla="*/ 1452676 w 1452676"/>
              <a:gd name="connsiteY4" fmla="*/ 519913 h 577681"/>
              <a:gd name="connsiteX5" fmla="*/ 1394908 w 1452676"/>
              <a:gd name="connsiteY5" fmla="*/ 577681 h 577681"/>
              <a:gd name="connsiteX6" fmla="*/ 57768 w 1452676"/>
              <a:gd name="connsiteY6" fmla="*/ 577681 h 577681"/>
              <a:gd name="connsiteX7" fmla="*/ 0 w 1452676"/>
              <a:gd name="connsiteY7" fmla="*/ 519913 h 577681"/>
              <a:gd name="connsiteX8" fmla="*/ 0 w 1452676"/>
              <a:gd name="connsiteY8" fmla="*/ 57768 h 57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676" h="577681">
                <a:moveTo>
                  <a:pt x="0" y="57768"/>
                </a:moveTo>
                <a:cubicBezTo>
                  <a:pt x="0" y="25864"/>
                  <a:pt x="25864" y="0"/>
                  <a:pt x="57768" y="0"/>
                </a:cubicBezTo>
                <a:lnTo>
                  <a:pt x="1394908" y="0"/>
                </a:lnTo>
                <a:cubicBezTo>
                  <a:pt x="1426812" y="0"/>
                  <a:pt x="1452676" y="25864"/>
                  <a:pt x="1452676" y="57768"/>
                </a:cubicBezTo>
                <a:lnTo>
                  <a:pt x="1452676" y="519913"/>
                </a:lnTo>
                <a:cubicBezTo>
                  <a:pt x="1452676" y="551817"/>
                  <a:pt x="1426812" y="577681"/>
                  <a:pt x="1394908" y="577681"/>
                </a:cubicBezTo>
                <a:lnTo>
                  <a:pt x="57768" y="577681"/>
                </a:lnTo>
                <a:cubicBezTo>
                  <a:pt x="25864" y="577681"/>
                  <a:pt x="0" y="551817"/>
                  <a:pt x="0" y="519913"/>
                </a:cubicBezTo>
                <a:lnTo>
                  <a:pt x="0" y="57768"/>
                </a:lnTo>
                <a:close/>
              </a:path>
            </a:pathLst>
          </a:custGeom>
          <a:noFill/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880" tIns="57560" rIns="77880" bIns="5756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200" kern="120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0E16DC1-2933-4DB9-99B6-417F5559EF76}"/>
              </a:ext>
            </a:extLst>
          </p:cNvPr>
          <p:cNvSpPr/>
          <p:nvPr/>
        </p:nvSpPr>
        <p:spPr>
          <a:xfrm>
            <a:off x="2993106" y="3349557"/>
            <a:ext cx="1634260" cy="1347923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27966F1-09DE-410A-A9C5-E91D299408A7}"/>
              </a:ext>
            </a:extLst>
          </p:cNvPr>
          <p:cNvSpPr/>
          <p:nvPr/>
        </p:nvSpPr>
        <p:spPr>
          <a:xfrm>
            <a:off x="3356275" y="3060716"/>
            <a:ext cx="1452676" cy="577681"/>
          </a:xfrm>
          <a:custGeom>
            <a:avLst/>
            <a:gdLst>
              <a:gd name="connsiteX0" fmla="*/ 0 w 1452676"/>
              <a:gd name="connsiteY0" fmla="*/ 57768 h 577681"/>
              <a:gd name="connsiteX1" fmla="*/ 57768 w 1452676"/>
              <a:gd name="connsiteY1" fmla="*/ 0 h 577681"/>
              <a:gd name="connsiteX2" fmla="*/ 1394908 w 1452676"/>
              <a:gd name="connsiteY2" fmla="*/ 0 h 577681"/>
              <a:gd name="connsiteX3" fmla="*/ 1452676 w 1452676"/>
              <a:gd name="connsiteY3" fmla="*/ 57768 h 577681"/>
              <a:gd name="connsiteX4" fmla="*/ 1452676 w 1452676"/>
              <a:gd name="connsiteY4" fmla="*/ 519913 h 577681"/>
              <a:gd name="connsiteX5" fmla="*/ 1394908 w 1452676"/>
              <a:gd name="connsiteY5" fmla="*/ 577681 h 577681"/>
              <a:gd name="connsiteX6" fmla="*/ 57768 w 1452676"/>
              <a:gd name="connsiteY6" fmla="*/ 577681 h 577681"/>
              <a:gd name="connsiteX7" fmla="*/ 0 w 1452676"/>
              <a:gd name="connsiteY7" fmla="*/ 519913 h 577681"/>
              <a:gd name="connsiteX8" fmla="*/ 0 w 1452676"/>
              <a:gd name="connsiteY8" fmla="*/ 57768 h 57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676" h="577681">
                <a:moveTo>
                  <a:pt x="0" y="57768"/>
                </a:moveTo>
                <a:cubicBezTo>
                  <a:pt x="0" y="25864"/>
                  <a:pt x="25864" y="0"/>
                  <a:pt x="57768" y="0"/>
                </a:cubicBezTo>
                <a:lnTo>
                  <a:pt x="1394908" y="0"/>
                </a:lnTo>
                <a:cubicBezTo>
                  <a:pt x="1426812" y="0"/>
                  <a:pt x="1452676" y="25864"/>
                  <a:pt x="1452676" y="57768"/>
                </a:cubicBezTo>
                <a:lnTo>
                  <a:pt x="1452676" y="519913"/>
                </a:lnTo>
                <a:cubicBezTo>
                  <a:pt x="1452676" y="551817"/>
                  <a:pt x="1426812" y="577681"/>
                  <a:pt x="1394908" y="577681"/>
                </a:cubicBezTo>
                <a:lnTo>
                  <a:pt x="57768" y="577681"/>
                </a:lnTo>
                <a:cubicBezTo>
                  <a:pt x="25864" y="577681"/>
                  <a:pt x="0" y="551817"/>
                  <a:pt x="0" y="519913"/>
                </a:cubicBezTo>
                <a:lnTo>
                  <a:pt x="0" y="57768"/>
                </a:lnTo>
                <a:close/>
              </a:path>
            </a:pathLst>
          </a:custGeom>
          <a:noFill/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880" tIns="57560" rIns="77880" bIns="5756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200" kern="120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476E784-5139-4395-9202-EB3C0BCC5C18}"/>
              </a:ext>
            </a:extLst>
          </p:cNvPr>
          <p:cNvSpPr/>
          <p:nvPr/>
        </p:nvSpPr>
        <p:spPr>
          <a:xfrm>
            <a:off x="5180562" y="3349557"/>
            <a:ext cx="1634260" cy="1347923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23FAE2B-7178-45D8-93D5-F56BE92ABF74}"/>
              </a:ext>
            </a:extLst>
          </p:cNvPr>
          <p:cNvSpPr/>
          <p:nvPr/>
        </p:nvSpPr>
        <p:spPr>
          <a:xfrm>
            <a:off x="5543731" y="4408639"/>
            <a:ext cx="1452676" cy="577681"/>
          </a:xfrm>
          <a:custGeom>
            <a:avLst/>
            <a:gdLst>
              <a:gd name="connsiteX0" fmla="*/ 0 w 1452676"/>
              <a:gd name="connsiteY0" fmla="*/ 57768 h 577681"/>
              <a:gd name="connsiteX1" fmla="*/ 57768 w 1452676"/>
              <a:gd name="connsiteY1" fmla="*/ 0 h 577681"/>
              <a:gd name="connsiteX2" fmla="*/ 1394908 w 1452676"/>
              <a:gd name="connsiteY2" fmla="*/ 0 h 577681"/>
              <a:gd name="connsiteX3" fmla="*/ 1452676 w 1452676"/>
              <a:gd name="connsiteY3" fmla="*/ 57768 h 577681"/>
              <a:gd name="connsiteX4" fmla="*/ 1452676 w 1452676"/>
              <a:gd name="connsiteY4" fmla="*/ 519913 h 577681"/>
              <a:gd name="connsiteX5" fmla="*/ 1394908 w 1452676"/>
              <a:gd name="connsiteY5" fmla="*/ 577681 h 577681"/>
              <a:gd name="connsiteX6" fmla="*/ 57768 w 1452676"/>
              <a:gd name="connsiteY6" fmla="*/ 577681 h 577681"/>
              <a:gd name="connsiteX7" fmla="*/ 0 w 1452676"/>
              <a:gd name="connsiteY7" fmla="*/ 519913 h 577681"/>
              <a:gd name="connsiteX8" fmla="*/ 0 w 1452676"/>
              <a:gd name="connsiteY8" fmla="*/ 57768 h 57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676" h="577681">
                <a:moveTo>
                  <a:pt x="0" y="57768"/>
                </a:moveTo>
                <a:cubicBezTo>
                  <a:pt x="0" y="25864"/>
                  <a:pt x="25864" y="0"/>
                  <a:pt x="57768" y="0"/>
                </a:cubicBezTo>
                <a:lnTo>
                  <a:pt x="1394908" y="0"/>
                </a:lnTo>
                <a:cubicBezTo>
                  <a:pt x="1426812" y="0"/>
                  <a:pt x="1452676" y="25864"/>
                  <a:pt x="1452676" y="57768"/>
                </a:cubicBezTo>
                <a:lnTo>
                  <a:pt x="1452676" y="519913"/>
                </a:lnTo>
                <a:cubicBezTo>
                  <a:pt x="1452676" y="551817"/>
                  <a:pt x="1426812" y="577681"/>
                  <a:pt x="1394908" y="577681"/>
                </a:cubicBezTo>
                <a:lnTo>
                  <a:pt x="57768" y="577681"/>
                </a:lnTo>
                <a:cubicBezTo>
                  <a:pt x="25864" y="577681"/>
                  <a:pt x="0" y="551817"/>
                  <a:pt x="0" y="519913"/>
                </a:cubicBezTo>
                <a:lnTo>
                  <a:pt x="0" y="57768"/>
                </a:lnTo>
                <a:close/>
              </a:path>
            </a:pathLst>
          </a:custGeom>
          <a:noFill/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880" tIns="57560" rIns="77880" bIns="5756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200" kern="120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6490460-2B78-4B74-A27B-02DF66EBF54D}"/>
              </a:ext>
            </a:extLst>
          </p:cNvPr>
          <p:cNvSpPr/>
          <p:nvPr/>
        </p:nvSpPr>
        <p:spPr>
          <a:xfrm>
            <a:off x="7368019" y="3349557"/>
            <a:ext cx="1634260" cy="1347923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1162902-0F6D-4380-A11B-B325C424F49A}"/>
              </a:ext>
            </a:extLst>
          </p:cNvPr>
          <p:cNvSpPr/>
          <p:nvPr/>
        </p:nvSpPr>
        <p:spPr>
          <a:xfrm>
            <a:off x="7731188" y="3060716"/>
            <a:ext cx="1452676" cy="577681"/>
          </a:xfrm>
          <a:custGeom>
            <a:avLst/>
            <a:gdLst>
              <a:gd name="connsiteX0" fmla="*/ 0 w 1452676"/>
              <a:gd name="connsiteY0" fmla="*/ 57768 h 577681"/>
              <a:gd name="connsiteX1" fmla="*/ 57768 w 1452676"/>
              <a:gd name="connsiteY1" fmla="*/ 0 h 577681"/>
              <a:gd name="connsiteX2" fmla="*/ 1394908 w 1452676"/>
              <a:gd name="connsiteY2" fmla="*/ 0 h 577681"/>
              <a:gd name="connsiteX3" fmla="*/ 1452676 w 1452676"/>
              <a:gd name="connsiteY3" fmla="*/ 57768 h 577681"/>
              <a:gd name="connsiteX4" fmla="*/ 1452676 w 1452676"/>
              <a:gd name="connsiteY4" fmla="*/ 519913 h 577681"/>
              <a:gd name="connsiteX5" fmla="*/ 1394908 w 1452676"/>
              <a:gd name="connsiteY5" fmla="*/ 577681 h 577681"/>
              <a:gd name="connsiteX6" fmla="*/ 57768 w 1452676"/>
              <a:gd name="connsiteY6" fmla="*/ 577681 h 577681"/>
              <a:gd name="connsiteX7" fmla="*/ 0 w 1452676"/>
              <a:gd name="connsiteY7" fmla="*/ 519913 h 577681"/>
              <a:gd name="connsiteX8" fmla="*/ 0 w 1452676"/>
              <a:gd name="connsiteY8" fmla="*/ 57768 h 57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676" h="577681">
                <a:moveTo>
                  <a:pt x="0" y="57768"/>
                </a:moveTo>
                <a:cubicBezTo>
                  <a:pt x="0" y="25864"/>
                  <a:pt x="25864" y="0"/>
                  <a:pt x="57768" y="0"/>
                </a:cubicBezTo>
                <a:lnTo>
                  <a:pt x="1394908" y="0"/>
                </a:lnTo>
                <a:cubicBezTo>
                  <a:pt x="1426812" y="0"/>
                  <a:pt x="1452676" y="25864"/>
                  <a:pt x="1452676" y="57768"/>
                </a:cubicBezTo>
                <a:lnTo>
                  <a:pt x="1452676" y="519913"/>
                </a:lnTo>
                <a:cubicBezTo>
                  <a:pt x="1452676" y="551817"/>
                  <a:pt x="1426812" y="577681"/>
                  <a:pt x="1394908" y="577681"/>
                </a:cubicBezTo>
                <a:lnTo>
                  <a:pt x="57768" y="577681"/>
                </a:lnTo>
                <a:cubicBezTo>
                  <a:pt x="25864" y="577681"/>
                  <a:pt x="0" y="551817"/>
                  <a:pt x="0" y="519913"/>
                </a:cubicBezTo>
                <a:lnTo>
                  <a:pt x="0" y="57768"/>
                </a:lnTo>
                <a:close/>
              </a:path>
            </a:pathLst>
          </a:custGeom>
          <a:noFill/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880" tIns="57560" rIns="77880" bIns="5756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200" kern="120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493AF05-BC4D-4AA8-BBD3-BC657FB79876}"/>
              </a:ext>
            </a:extLst>
          </p:cNvPr>
          <p:cNvSpPr/>
          <p:nvPr/>
        </p:nvSpPr>
        <p:spPr>
          <a:xfrm>
            <a:off x="9555475" y="3349557"/>
            <a:ext cx="1634260" cy="1347923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4AFC0F7-04A5-4DD5-A521-F5AD60A0B426}"/>
              </a:ext>
            </a:extLst>
          </p:cNvPr>
          <p:cNvSpPr/>
          <p:nvPr/>
        </p:nvSpPr>
        <p:spPr>
          <a:xfrm>
            <a:off x="9918644" y="4408639"/>
            <a:ext cx="1452676" cy="577681"/>
          </a:xfrm>
          <a:custGeom>
            <a:avLst/>
            <a:gdLst>
              <a:gd name="connsiteX0" fmla="*/ 0 w 1452676"/>
              <a:gd name="connsiteY0" fmla="*/ 57768 h 577681"/>
              <a:gd name="connsiteX1" fmla="*/ 57768 w 1452676"/>
              <a:gd name="connsiteY1" fmla="*/ 0 h 577681"/>
              <a:gd name="connsiteX2" fmla="*/ 1394908 w 1452676"/>
              <a:gd name="connsiteY2" fmla="*/ 0 h 577681"/>
              <a:gd name="connsiteX3" fmla="*/ 1452676 w 1452676"/>
              <a:gd name="connsiteY3" fmla="*/ 57768 h 577681"/>
              <a:gd name="connsiteX4" fmla="*/ 1452676 w 1452676"/>
              <a:gd name="connsiteY4" fmla="*/ 519913 h 577681"/>
              <a:gd name="connsiteX5" fmla="*/ 1394908 w 1452676"/>
              <a:gd name="connsiteY5" fmla="*/ 577681 h 577681"/>
              <a:gd name="connsiteX6" fmla="*/ 57768 w 1452676"/>
              <a:gd name="connsiteY6" fmla="*/ 577681 h 577681"/>
              <a:gd name="connsiteX7" fmla="*/ 0 w 1452676"/>
              <a:gd name="connsiteY7" fmla="*/ 519913 h 577681"/>
              <a:gd name="connsiteX8" fmla="*/ 0 w 1452676"/>
              <a:gd name="connsiteY8" fmla="*/ 57768 h 57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676" h="577681">
                <a:moveTo>
                  <a:pt x="0" y="57768"/>
                </a:moveTo>
                <a:cubicBezTo>
                  <a:pt x="0" y="25864"/>
                  <a:pt x="25864" y="0"/>
                  <a:pt x="57768" y="0"/>
                </a:cubicBezTo>
                <a:lnTo>
                  <a:pt x="1394908" y="0"/>
                </a:lnTo>
                <a:cubicBezTo>
                  <a:pt x="1426812" y="0"/>
                  <a:pt x="1452676" y="25864"/>
                  <a:pt x="1452676" y="57768"/>
                </a:cubicBezTo>
                <a:lnTo>
                  <a:pt x="1452676" y="519913"/>
                </a:lnTo>
                <a:cubicBezTo>
                  <a:pt x="1452676" y="551817"/>
                  <a:pt x="1426812" y="577681"/>
                  <a:pt x="1394908" y="577681"/>
                </a:cubicBezTo>
                <a:lnTo>
                  <a:pt x="57768" y="577681"/>
                </a:lnTo>
                <a:cubicBezTo>
                  <a:pt x="25864" y="577681"/>
                  <a:pt x="0" y="551817"/>
                  <a:pt x="0" y="519913"/>
                </a:cubicBezTo>
                <a:lnTo>
                  <a:pt x="0" y="57768"/>
                </a:lnTo>
                <a:close/>
              </a:path>
            </a:pathLst>
          </a:custGeom>
          <a:noFill/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880" tIns="57560" rIns="77880" bIns="5756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200" kern="120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B49D7B6-4E2A-4322-8CD1-7CC2B880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90" y="3121903"/>
            <a:ext cx="1800000" cy="180323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EA617D-919D-4926-90E7-6D66E32D15A6}"/>
              </a:ext>
            </a:extLst>
          </p:cNvPr>
          <p:cNvGrpSpPr/>
          <p:nvPr/>
        </p:nvGrpSpPr>
        <p:grpSpPr>
          <a:xfrm>
            <a:off x="1600200" y="3121903"/>
            <a:ext cx="3170095" cy="2733829"/>
            <a:chOff x="1600200" y="3121903"/>
            <a:chExt cx="3170095" cy="2733829"/>
          </a:xfrm>
        </p:grpSpPr>
        <p:sp>
          <p:nvSpPr>
            <p:cNvPr id="37" name="Shape 36">
              <a:extLst>
                <a:ext uri="{FF2B5EF4-FFF2-40B4-BE49-F238E27FC236}">
                  <a16:creationId xmlns:a16="http://schemas.microsoft.com/office/drawing/2014/main" id="{59AAF14D-B524-4BC8-8E56-AA290B0F2894}"/>
                </a:ext>
              </a:extLst>
            </p:cNvPr>
            <p:cNvSpPr/>
            <p:nvPr/>
          </p:nvSpPr>
          <p:spPr>
            <a:xfrm>
              <a:off x="1693541" y="3560974"/>
              <a:ext cx="1964221" cy="1964221"/>
            </a:xfrm>
            <a:prstGeom prst="leftCircularArrow">
              <a:avLst>
                <a:gd name="adj1" fmla="val 3973"/>
                <a:gd name="adj2" fmla="val 498590"/>
                <a:gd name="adj3" fmla="val 2274101"/>
                <a:gd name="adj4" fmla="val 9024489"/>
                <a:gd name="adj5" fmla="val 4635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23" name="Picture 22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DF5074E2-B4DD-4392-A04F-97EEED81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295" y="3121903"/>
              <a:ext cx="1800000" cy="18032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4710F4-E7F5-4F3E-86AB-251996C9DBCB}"/>
                </a:ext>
              </a:extLst>
            </p:cNvPr>
            <p:cNvSpPr txBox="1"/>
            <p:nvPr/>
          </p:nvSpPr>
          <p:spPr>
            <a:xfrm>
              <a:off x="1600200" y="54864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/>
                <a:t>Graustufen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FFC477-E1EE-4B35-988A-3DAEDBD0D3DD}"/>
              </a:ext>
            </a:extLst>
          </p:cNvPr>
          <p:cNvGrpSpPr/>
          <p:nvPr/>
        </p:nvGrpSpPr>
        <p:grpSpPr>
          <a:xfrm>
            <a:off x="3867378" y="2147051"/>
            <a:ext cx="3128622" cy="2778084"/>
            <a:chOff x="3867378" y="2147051"/>
            <a:chExt cx="3128622" cy="2778084"/>
          </a:xfrm>
        </p:grpSpPr>
        <p:sp>
          <p:nvSpPr>
            <p:cNvPr id="40" name="Arrow: Circular 39">
              <a:extLst>
                <a:ext uri="{FF2B5EF4-FFF2-40B4-BE49-F238E27FC236}">
                  <a16:creationId xmlns:a16="http://schemas.microsoft.com/office/drawing/2014/main" id="{5EC83CE4-B54C-473D-A34B-C71549531FAF}"/>
                </a:ext>
              </a:extLst>
            </p:cNvPr>
            <p:cNvSpPr/>
            <p:nvPr/>
          </p:nvSpPr>
          <p:spPr>
            <a:xfrm>
              <a:off x="3867378" y="2468990"/>
              <a:ext cx="2173043" cy="2173043"/>
            </a:xfrm>
            <a:prstGeom prst="circularArrow">
              <a:avLst>
                <a:gd name="adj1" fmla="val 3591"/>
                <a:gd name="adj2" fmla="val 446557"/>
                <a:gd name="adj3" fmla="val 19377932"/>
                <a:gd name="adj4" fmla="val 12575511"/>
                <a:gd name="adj5" fmla="val 419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25" name="Picture 24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D366247F-C1FB-4117-BE55-935F5DBB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000" y="3121903"/>
              <a:ext cx="1800000" cy="180323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3EB1DE-2030-40BD-A1CB-1A628933A55E}"/>
                </a:ext>
              </a:extLst>
            </p:cNvPr>
            <p:cNvSpPr txBox="1"/>
            <p:nvPr/>
          </p:nvSpPr>
          <p:spPr>
            <a:xfrm>
              <a:off x="3870342" y="2147051"/>
              <a:ext cx="2225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/>
                <a:t>Thresholding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0DE89-4B1F-452E-8A49-2F9013CEF768}"/>
              </a:ext>
            </a:extLst>
          </p:cNvPr>
          <p:cNvGrpSpPr/>
          <p:nvPr/>
        </p:nvGrpSpPr>
        <p:grpSpPr>
          <a:xfrm>
            <a:off x="6068454" y="3121903"/>
            <a:ext cx="3153251" cy="2733140"/>
            <a:chOff x="6068454" y="3121903"/>
            <a:chExt cx="3153251" cy="2733140"/>
          </a:xfrm>
        </p:grpSpPr>
        <p:sp>
          <p:nvSpPr>
            <p:cNvPr id="43" name="Shape 42">
              <a:extLst>
                <a:ext uri="{FF2B5EF4-FFF2-40B4-BE49-F238E27FC236}">
                  <a16:creationId xmlns:a16="http://schemas.microsoft.com/office/drawing/2014/main" id="{4CB42E4F-52BE-4CA4-BEBA-69BE838FB6DE}"/>
                </a:ext>
              </a:extLst>
            </p:cNvPr>
            <p:cNvSpPr/>
            <p:nvPr/>
          </p:nvSpPr>
          <p:spPr>
            <a:xfrm>
              <a:off x="6068454" y="3560974"/>
              <a:ext cx="1964221" cy="1964221"/>
            </a:xfrm>
            <a:prstGeom prst="leftCircularArrow">
              <a:avLst>
                <a:gd name="adj1" fmla="val 3973"/>
                <a:gd name="adj2" fmla="val 498590"/>
                <a:gd name="adj3" fmla="val 2274101"/>
                <a:gd name="adj4" fmla="val 9024489"/>
                <a:gd name="adj5" fmla="val 4635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27" name="Picture 26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11C05BE0-F1B1-413A-9A01-62C55AFC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1705" y="3121903"/>
              <a:ext cx="1800000" cy="18032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E7F60B-F64B-4EE2-B010-B7F4318AF5FA}"/>
                </a:ext>
              </a:extLst>
            </p:cNvPr>
            <p:cNvSpPr txBox="1"/>
            <p:nvPr/>
          </p:nvSpPr>
          <p:spPr>
            <a:xfrm>
              <a:off x="6096000" y="5485711"/>
              <a:ext cx="1904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/>
                <a:t>Konturdetektion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182825-6622-4FFF-A256-406F6405F052}"/>
              </a:ext>
            </a:extLst>
          </p:cNvPr>
          <p:cNvGrpSpPr/>
          <p:nvPr/>
        </p:nvGrpSpPr>
        <p:grpSpPr>
          <a:xfrm>
            <a:off x="8193004" y="2147051"/>
            <a:ext cx="3254406" cy="2778084"/>
            <a:chOff x="8193004" y="2147051"/>
            <a:chExt cx="3254406" cy="2778084"/>
          </a:xfrm>
        </p:grpSpPr>
        <p:sp>
          <p:nvSpPr>
            <p:cNvPr id="46" name="Arrow: Circular 45">
              <a:extLst>
                <a:ext uri="{FF2B5EF4-FFF2-40B4-BE49-F238E27FC236}">
                  <a16:creationId xmlns:a16="http://schemas.microsoft.com/office/drawing/2014/main" id="{ACCA48C6-A717-4BD8-B18A-ECC732DA8634}"/>
                </a:ext>
              </a:extLst>
            </p:cNvPr>
            <p:cNvSpPr/>
            <p:nvPr/>
          </p:nvSpPr>
          <p:spPr>
            <a:xfrm>
              <a:off x="8242291" y="2468990"/>
              <a:ext cx="2173043" cy="2173043"/>
            </a:xfrm>
            <a:prstGeom prst="circularArrow">
              <a:avLst>
                <a:gd name="adj1" fmla="val 3591"/>
                <a:gd name="adj2" fmla="val 446557"/>
                <a:gd name="adj3" fmla="val 19377932"/>
                <a:gd name="adj4" fmla="val 12575511"/>
                <a:gd name="adj5" fmla="val 419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29" name="Picture 28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63AE4411-74DF-41C4-8754-9EC7FA8B9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410" y="3121903"/>
              <a:ext cx="1800000" cy="18032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E54F43-DD66-49E1-9946-370A5C0DD8AE}"/>
                </a:ext>
              </a:extLst>
            </p:cNvPr>
            <p:cNvSpPr txBox="1"/>
            <p:nvPr/>
          </p:nvSpPr>
          <p:spPr>
            <a:xfrm>
              <a:off x="8193004" y="2147051"/>
              <a:ext cx="222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/>
                <a:t>Konturerkennung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54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4BF36D6B-E5E5-4BA5-BD6B-69582417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Vorgehen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Korrektur der Kameraperspektive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B861-E1F9-4D27-BD28-393213EB41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Eckpunkte </a:t>
            </a:r>
            <a:r>
              <a:rPr lang="en-US" err="1"/>
              <a:t>finden</a:t>
            </a:r>
            <a:endParaRPr lang="en-US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err="1"/>
              <a:t>Zielpunkte</a:t>
            </a:r>
            <a:r>
              <a:rPr lang="en-US"/>
              <a:t> </a:t>
            </a:r>
            <a:r>
              <a:rPr lang="en-US" err="1"/>
              <a:t>definieren</a:t>
            </a:r>
            <a:endParaRPr lang="en-US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Transformationsmatrix über Eck- und Zielpunkt </a:t>
            </a:r>
            <a:r>
              <a:rPr lang="en-US" err="1"/>
              <a:t>berechnen</a:t>
            </a:r>
            <a:endParaRPr lang="en-US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Transformationsmatrix auf </a:t>
            </a:r>
            <a:r>
              <a:rPr lang="en-US" err="1"/>
              <a:t>Quellbild</a:t>
            </a:r>
            <a:r>
              <a:rPr lang="en-US"/>
              <a:t> </a:t>
            </a:r>
            <a:r>
              <a:rPr lang="en-US" err="1"/>
              <a:t>anwenden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91CA0-0E67-496E-B316-CADBA310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70E35B-0CAA-4864-BBF3-4E729C1B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13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31F63BA-9E21-4742-898D-56F16F94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2700000" cy="2700000"/>
          </a:xfrm>
          <a:prstGeom prst="rect">
            <a:avLst/>
          </a:prstGeom>
        </p:spPr>
      </p:pic>
      <p:pic>
        <p:nvPicPr>
          <p:cNvPr id="11" name="Picture 10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49EE8682-6603-4CAA-89F3-6A7EC5E4A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02" y="1828334"/>
            <a:ext cx="2695161" cy="2700000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77D100A-6FE4-4EA2-83F1-5FF3E2FEF393}"/>
              </a:ext>
            </a:extLst>
          </p:cNvPr>
          <p:cNvCxnSpPr>
            <a:stCxn id="5" idx="2"/>
            <a:endCxn id="11" idx="2"/>
          </p:cNvCxnSpPr>
          <p:nvPr/>
        </p:nvCxnSpPr>
        <p:spPr>
          <a:xfrm rot="16200000" flipH="1">
            <a:off x="8869638" y="3178188"/>
            <a:ext cx="2709" cy="2697581"/>
          </a:xfrm>
          <a:prstGeom prst="curvedConnector3">
            <a:avLst>
              <a:gd name="adj1" fmla="val 1360166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87417A-C9BA-41F5-AEA4-59BF5EE323C9}"/>
              </a:ext>
            </a:extLst>
          </p:cNvPr>
          <p:cNvSpPr txBox="1"/>
          <p:nvPr/>
        </p:nvSpPr>
        <p:spPr>
          <a:xfrm>
            <a:off x="7314828" y="4953000"/>
            <a:ext cx="31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Perspektivische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27106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FEFB1-486F-4F3D-B82F-9E6A0B26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B0BAC7-B5C0-4D74-890D-3616BA38D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DE"/>
              <a:t>Problemstellung</a:t>
            </a:r>
          </a:p>
          <a:p>
            <a:r>
              <a:rPr lang="de-DE"/>
              <a:t>Vorgehen</a:t>
            </a:r>
          </a:p>
          <a:p>
            <a:r>
              <a:rPr lang="de-DE"/>
              <a:t>Demo</a:t>
            </a:r>
          </a:p>
          <a:p>
            <a:r>
              <a:rPr lang="de-DE"/>
              <a:t>Fazit</a:t>
            </a:r>
          </a:p>
          <a:p>
            <a:r>
              <a:rPr lang="de-DE"/>
              <a:t>Ausblick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9470DF-61E5-4CF6-8B44-394C6C46F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7A0F36-2317-4DBB-9B90-37875A8C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995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1F63BA-9E21-4742-898D-56F16F94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249" y="1825625"/>
            <a:ext cx="2693905" cy="27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A23B21-8CA6-4928-A718-6BA0D2090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008" y="1821011"/>
            <a:ext cx="2693821" cy="270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F36D6B-E5E5-4BA5-BD6B-69582417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Vorgehen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Korrektur der Kameraperspektive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B861-E1F9-4D27-BD28-393213EB41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Eckpunkte </a:t>
            </a:r>
            <a:r>
              <a:rPr lang="en-US" err="1"/>
              <a:t>finden</a:t>
            </a:r>
            <a:endParaRPr lang="en-US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err="1"/>
              <a:t>Zielpunkte</a:t>
            </a:r>
            <a:r>
              <a:rPr lang="en-US"/>
              <a:t> </a:t>
            </a:r>
            <a:r>
              <a:rPr lang="en-US" err="1"/>
              <a:t>definieren</a:t>
            </a:r>
            <a:endParaRPr lang="en-US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Transformationsmatrix über Eck- und Zielpunkt </a:t>
            </a:r>
            <a:r>
              <a:rPr lang="en-US" err="1"/>
              <a:t>berechnen</a:t>
            </a:r>
            <a:endParaRPr lang="en-US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Transformationsmatrix auf </a:t>
            </a:r>
            <a:r>
              <a:rPr lang="en-US" err="1"/>
              <a:t>Quellbild</a:t>
            </a:r>
            <a:r>
              <a:rPr lang="en-US"/>
              <a:t> </a:t>
            </a:r>
            <a:r>
              <a:rPr lang="en-US" err="1"/>
              <a:t>anwenden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91CA0-0E67-496E-B316-CADBA310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70E35B-0CAA-4864-BBF3-4E729C1B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285D1D-59DA-4BEF-A0C8-6426CC1F7954}"/>
              </a:ext>
            </a:extLst>
          </p:cNvPr>
          <p:cNvGrpSpPr/>
          <p:nvPr/>
        </p:nvGrpSpPr>
        <p:grpSpPr>
          <a:xfrm>
            <a:off x="7314828" y="1828334"/>
            <a:ext cx="4252535" cy="3493998"/>
            <a:chOff x="7314828" y="1828334"/>
            <a:chExt cx="4252535" cy="3493998"/>
          </a:xfrm>
        </p:grpSpPr>
        <p:pic>
          <p:nvPicPr>
            <p:cNvPr id="11" name="Picture 10" descr="A black and silver text on a white surface&#10;&#10;Description automatically generated">
              <a:extLst>
                <a:ext uri="{FF2B5EF4-FFF2-40B4-BE49-F238E27FC236}">
                  <a16:creationId xmlns:a16="http://schemas.microsoft.com/office/drawing/2014/main" id="{49EE8682-6603-4CAA-89F3-6A7EC5E4A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2202" y="1828334"/>
              <a:ext cx="2695161" cy="2700000"/>
            </a:xfrm>
            <a:prstGeom prst="rect">
              <a:avLst/>
            </a:prstGeom>
          </p:spPr>
        </p:pic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A77D100A-6FE4-4EA2-83F1-5FF3E2FEF393}"/>
                </a:ext>
              </a:extLst>
            </p:cNvPr>
            <p:cNvCxnSpPr>
              <a:stCxn id="5" idx="2"/>
              <a:endCxn id="11" idx="2"/>
            </p:cNvCxnSpPr>
            <p:nvPr/>
          </p:nvCxnSpPr>
          <p:spPr>
            <a:xfrm rot="16200000" flipH="1">
              <a:off x="8869638" y="3178188"/>
              <a:ext cx="2709" cy="2697581"/>
            </a:xfrm>
            <a:prstGeom prst="curvedConnector3">
              <a:avLst>
                <a:gd name="adj1" fmla="val 1360166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87417A-C9BA-41F5-AEA4-59BF5EE323C9}"/>
                </a:ext>
              </a:extLst>
            </p:cNvPr>
            <p:cNvSpPr txBox="1"/>
            <p:nvPr/>
          </p:nvSpPr>
          <p:spPr>
            <a:xfrm>
              <a:off x="7314828" y="4953000"/>
              <a:ext cx="3112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Perspektivische Transformation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9728C1-6B63-45FF-BF65-A1FBD228CDFD}"/>
              </a:ext>
            </a:extLst>
          </p:cNvPr>
          <p:cNvGrpSpPr/>
          <p:nvPr/>
        </p:nvGrpSpPr>
        <p:grpSpPr>
          <a:xfrm>
            <a:off x="6629003" y="2339355"/>
            <a:ext cx="1871216" cy="1366391"/>
            <a:chOff x="6629003" y="2339355"/>
            <a:chExt cx="1871216" cy="136639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16C264-6338-46F1-8F56-FB6FF2F4399C}"/>
                </a:ext>
              </a:extLst>
            </p:cNvPr>
            <p:cNvSpPr/>
            <p:nvPr/>
          </p:nvSpPr>
          <p:spPr>
            <a:xfrm>
              <a:off x="7241778" y="2339355"/>
              <a:ext cx="144016" cy="144016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8604A-D1C2-43BE-9814-3A8E0ABAFACD}"/>
                </a:ext>
              </a:extLst>
            </p:cNvPr>
            <p:cNvSpPr/>
            <p:nvPr/>
          </p:nvSpPr>
          <p:spPr>
            <a:xfrm>
              <a:off x="6629003" y="3114055"/>
              <a:ext cx="144016" cy="144016"/>
            </a:xfrm>
            <a:prstGeom prst="ellipse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7DDC5-83B9-441D-8B85-05D059BB126A}"/>
                </a:ext>
              </a:extLst>
            </p:cNvPr>
            <p:cNvSpPr/>
            <p:nvPr/>
          </p:nvSpPr>
          <p:spPr>
            <a:xfrm>
              <a:off x="7851378" y="3561730"/>
              <a:ext cx="144016" cy="144016"/>
            </a:xfrm>
            <a:prstGeom prst="ellipse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A05808-6D83-465F-A203-6BB5B976FD88}"/>
                </a:ext>
              </a:extLst>
            </p:cNvPr>
            <p:cNvSpPr/>
            <p:nvPr/>
          </p:nvSpPr>
          <p:spPr>
            <a:xfrm>
              <a:off x="8356203" y="2707655"/>
              <a:ext cx="144016" cy="144016"/>
            </a:xfrm>
            <a:prstGeom prst="ellipse">
              <a:avLst/>
            </a:pr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B3BE91-F211-466E-B470-B35144A64639}"/>
              </a:ext>
            </a:extLst>
          </p:cNvPr>
          <p:cNvGrpSpPr/>
          <p:nvPr/>
        </p:nvGrpSpPr>
        <p:grpSpPr>
          <a:xfrm>
            <a:off x="8846592" y="1806327"/>
            <a:ext cx="2756693" cy="2750691"/>
            <a:chOff x="8846592" y="1806327"/>
            <a:chExt cx="2756693" cy="275069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584B20-D185-4502-A57D-72BEE3C90E20}"/>
                </a:ext>
              </a:extLst>
            </p:cNvPr>
            <p:cNvSpPr/>
            <p:nvPr/>
          </p:nvSpPr>
          <p:spPr>
            <a:xfrm>
              <a:off x="8846592" y="1810916"/>
              <a:ext cx="144016" cy="144016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3F6BCC-23F7-4FBF-8A5B-2449BF1F53CC}"/>
                </a:ext>
              </a:extLst>
            </p:cNvPr>
            <p:cNvSpPr/>
            <p:nvPr/>
          </p:nvSpPr>
          <p:spPr>
            <a:xfrm>
              <a:off x="8851007" y="4408239"/>
              <a:ext cx="144016" cy="144016"/>
            </a:xfrm>
            <a:prstGeom prst="ellipse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219CF8-C396-403D-9CE6-28178F3796D1}"/>
                </a:ext>
              </a:extLst>
            </p:cNvPr>
            <p:cNvSpPr/>
            <p:nvPr/>
          </p:nvSpPr>
          <p:spPr>
            <a:xfrm>
              <a:off x="11459269" y="4413002"/>
              <a:ext cx="144016" cy="144016"/>
            </a:xfrm>
            <a:prstGeom prst="ellipse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095D7B-3251-4934-85C9-D4F9F871AEAB}"/>
                </a:ext>
              </a:extLst>
            </p:cNvPr>
            <p:cNvSpPr/>
            <p:nvPr/>
          </p:nvSpPr>
          <p:spPr>
            <a:xfrm>
              <a:off x="11454507" y="1806327"/>
              <a:ext cx="144016" cy="144016"/>
            </a:xfrm>
            <a:prstGeom prst="ellipse">
              <a:avLst/>
            </a:pr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2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4BF36D6B-E5E5-4BA5-BD6B-69582417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Vorgehen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Extraktion der Sudoku-Zellen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Content Placeholder 25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CEF3A2C3-4EDF-436C-9374-E9DC8F1426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14" y="2005330"/>
            <a:ext cx="3984772" cy="3991928"/>
          </a:xfrm>
        </p:spPr>
      </p:pic>
      <p:pic>
        <p:nvPicPr>
          <p:cNvPr id="28" name="Content Placeholder 27" descr="A close up of a keyboard&#10;&#10;Description automatically generated">
            <a:extLst>
              <a:ext uri="{FF2B5EF4-FFF2-40B4-BE49-F238E27FC236}">
                <a16:creationId xmlns:a16="http://schemas.microsoft.com/office/drawing/2014/main" id="{3C950104-5545-4D1F-B872-3FCB3F6E47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086" y="2005330"/>
            <a:ext cx="3907828" cy="399192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91CA0-0E67-496E-B316-CADBA310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70E35B-0CAA-4864-BBF3-4E729C1B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14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7CF3F8-700B-4AB3-9329-75EDE778B5F7}"/>
              </a:ext>
            </a:extLst>
          </p:cNvPr>
          <p:cNvCxnSpPr>
            <a:cxnSpLocks/>
          </p:cNvCxnSpPr>
          <p:nvPr/>
        </p:nvCxnSpPr>
        <p:spPr>
          <a:xfrm>
            <a:off x="1524000" y="1905000"/>
            <a:ext cx="38862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00804E-1B48-4FAB-BFD0-823B50E86E97}"/>
              </a:ext>
            </a:extLst>
          </p:cNvPr>
          <p:cNvCxnSpPr>
            <a:cxnSpLocks/>
          </p:cNvCxnSpPr>
          <p:nvPr/>
        </p:nvCxnSpPr>
        <p:spPr>
          <a:xfrm>
            <a:off x="1295400" y="2057400"/>
            <a:ext cx="0" cy="388620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A02074-7EA5-40EE-936A-70B01DE11852}"/>
              </a:ext>
            </a:extLst>
          </p:cNvPr>
          <p:cNvCxnSpPr>
            <a:cxnSpLocks/>
          </p:cNvCxnSpPr>
          <p:nvPr/>
        </p:nvCxnSpPr>
        <p:spPr>
          <a:xfrm>
            <a:off x="1219200" y="2057400"/>
            <a:ext cx="1524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1A3BE5E-A3DB-4744-861F-476C4C2F252E}"/>
              </a:ext>
            </a:extLst>
          </p:cNvPr>
          <p:cNvCxnSpPr>
            <a:cxnSpLocks/>
          </p:cNvCxnSpPr>
          <p:nvPr/>
        </p:nvCxnSpPr>
        <p:spPr>
          <a:xfrm>
            <a:off x="1523999" y="1828800"/>
            <a:ext cx="1" cy="15240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D39D62-D886-4626-8617-9D48E4CCF418}"/>
              </a:ext>
            </a:extLst>
          </p:cNvPr>
          <p:cNvCxnSpPr>
            <a:cxnSpLocks/>
          </p:cNvCxnSpPr>
          <p:nvPr/>
        </p:nvCxnSpPr>
        <p:spPr>
          <a:xfrm>
            <a:off x="5406433" y="1828800"/>
            <a:ext cx="1" cy="15240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414236-13AF-41FE-826E-372F840124AB}"/>
              </a:ext>
            </a:extLst>
          </p:cNvPr>
          <p:cNvCxnSpPr>
            <a:cxnSpLocks/>
          </p:cNvCxnSpPr>
          <p:nvPr/>
        </p:nvCxnSpPr>
        <p:spPr>
          <a:xfrm>
            <a:off x="1219200" y="5943600"/>
            <a:ext cx="1524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B61368D-8418-448F-894A-D47C7B54661F}"/>
                  </a:ext>
                </a:extLst>
              </p:cNvPr>
              <p:cNvSpPr txBox="1"/>
              <p:nvPr/>
            </p:nvSpPr>
            <p:spPr>
              <a:xfrm>
                <a:off x="934275" y="3769668"/>
                <a:ext cx="361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B61368D-8418-448F-894A-D47C7B546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75" y="3769668"/>
                <a:ext cx="36112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D734800-9032-42A9-895C-D9D589A76105}"/>
                  </a:ext>
                </a:extLst>
              </p:cNvPr>
              <p:cNvSpPr txBox="1"/>
              <p:nvPr/>
            </p:nvSpPr>
            <p:spPr>
              <a:xfrm>
                <a:off x="3284654" y="1459855"/>
                <a:ext cx="361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D734800-9032-42A9-895C-D9D589A76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654" y="1459855"/>
                <a:ext cx="3611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97E9DAC0-DA90-4307-AB49-0270E3D183DF}"/>
              </a:ext>
            </a:extLst>
          </p:cNvPr>
          <p:cNvGrpSpPr/>
          <p:nvPr/>
        </p:nvGrpSpPr>
        <p:grpSpPr>
          <a:xfrm>
            <a:off x="6648450" y="2147887"/>
            <a:ext cx="141216" cy="252413"/>
            <a:chOff x="6634162" y="2131219"/>
            <a:chExt cx="141216" cy="30718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62E703-EFF3-4D41-A587-93C5F0E9F7BF}"/>
                </a:ext>
              </a:extLst>
            </p:cNvPr>
            <p:cNvCxnSpPr>
              <a:cxnSpLocks/>
            </p:cNvCxnSpPr>
            <p:nvPr/>
          </p:nvCxnSpPr>
          <p:spPr>
            <a:xfrm>
              <a:off x="6704770" y="2133600"/>
              <a:ext cx="0" cy="30480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2A0DD53-07A9-4964-806C-012FE9D58046}"/>
                </a:ext>
              </a:extLst>
            </p:cNvPr>
            <p:cNvCxnSpPr>
              <a:cxnSpLocks/>
            </p:cNvCxnSpPr>
            <p:nvPr/>
          </p:nvCxnSpPr>
          <p:spPr>
            <a:xfrm>
              <a:off x="6634162" y="2131219"/>
              <a:ext cx="141216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D15E7E3-190E-4186-91B7-5B7B6A5325E6}"/>
                </a:ext>
              </a:extLst>
            </p:cNvPr>
            <p:cNvCxnSpPr>
              <a:cxnSpLocks/>
            </p:cNvCxnSpPr>
            <p:nvPr/>
          </p:nvCxnSpPr>
          <p:spPr>
            <a:xfrm>
              <a:off x="6634162" y="2438400"/>
              <a:ext cx="141216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B7038B7-17BA-4A1E-91EF-3A20BED7B6DD}"/>
              </a:ext>
            </a:extLst>
          </p:cNvPr>
          <p:cNvGrpSpPr/>
          <p:nvPr/>
        </p:nvGrpSpPr>
        <p:grpSpPr>
          <a:xfrm rot="16200000">
            <a:off x="6929077" y="1838536"/>
            <a:ext cx="141216" cy="259557"/>
            <a:chOff x="6634162" y="2131219"/>
            <a:chExt cx="141216" cy="30718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2EA77E-7270-4231-82FA-392118EDA769}"/>
                </a:ext>
              </a:extLst>
            </p:cNvPr>
            <p:cNvCxnSpPr>
              <a:cxnSpLocks/>
            </p:cNvCxnSpPr>
            <p:nvPr/>
          </p:nvCxnSpPr>
          <p:spPr>
            <a:xfrm>
              <a:off x="6704770" y="2133600"/>
              <a:ext cx="0" cy="30480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131F4FF-66FF-49DC-B9A6-35F534101DB2}"/>
                </a:ext>
              </a:extLst>
            </p:cNvPr>
            <p:cNvCxnSpPr>
              <a:cxnSpLocks/>
            </p:cNvCxnSpPr>
            <p:nvPr/>
          </p:nvCxnSpPr>
          <p:spPr>
            <a:xfrm>
              <a:off x="6634162" y="2131219"/>
              <a:ext cx="141216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CDE09DB-ECFF-4E74-B106-18FFAABC614C}"/>
                </a:ext>
              </a:extLst>
            </p:cNvPr>
            <p:cNvCxnSpPr>
              <a:cxnSpLocks/>
            </p:cNvCxnSpPr>
            <p:nvPr/>
          </p:nvCxnSpPr>
          <p:spPr>
            <a:xfrm>
              <a:off x="6634162" y="2438400"/>
              <a:ext cx="141216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F223FDA-2EA2-4F6D-A4E8-8E1824E1C274}"/>
                  </a:ext>
                </a:extLst>
              </p:cNvPr>
              <p:cNvSpPr txBox="1"/>
              <p:nvPr/>
            </p:nvSpPr>
            <p:spPr>
              <a:xfrm>
                <a:off x="6154225" y="2064789"/>
                <a:ext cx="495777" cy="420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de-DE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de-DE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F223FDA-2EA2-4F6D-A4E8-8E1824E1C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225" y="2064789"/>
                <a:ext cx="495777" cy="420564"/>
              </a:xfrm>
              <a:prstGeom prst="rect">
                <a:avLst/>
              </a:prstGeom>
              <a:blipFill>
                <a:blip r:embed="rId6"/>
                <a:stretch>
                  <a:fillRect l="-59259" t="-105797" r="-87654" b="-17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CB24424-036A-4E11-A136-1356F404E6A3}"/>
                  </a:ext>
                </a:extLst>
              </p:cNvPr>
              <p:cNvSpPr txBox="1"/>
              <p:nvPr/>
            </p:nvSpPr>
            <p:spPr>
              <a:xfrm>
                <a:off x="6752802" y="1485081"/>
                <a:ext cx="495777" cy="420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de-DE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de-DE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CB24424-036A-4E11-A136-1356F404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02" y="1485081"/>
                <a:ext cx="495777" cy="420564"/>
              </a:xfrm>
              <a:prstGeom prst="rect">
                <a:avLst/>
              </a:prstGeom>
              <a:blipFill>
                <a:blip r:embed="rId6"/>
                <a:stretch>
                  <a:fillRect l="-59259" t="-105797" r="-87654" b="-17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44385D-2AEE-41B1-A00E-1D95484C4184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5421386" y="4001294"/>
            <a:ext cx="1387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5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B861-E1F9-4D27-BD28-393213EB4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473"/>
            <a:ext cx="10515600" cy="4351338"/>
          </a:xfrm>
        </p:spPr>
        <p:txBody>
          <a:bodyPr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/>
              <a:t>Erster Ansatz: </a:t>
            </a:r>
            <a:r>
              <a:rPr lang="en-US" i="1"/>
              <a:t>Template Matching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91CA0-0E67-496E-B316-CADBA310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70E35B-0CAA-4864-BBF3-4E729C1B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BF36D6B-E5E5-4BA5-BD6B-69582417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703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Vorgehen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Erkennung der Ziffern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2B3F562-0F7E-4B5C-86C6-3C0E61A1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52676"/>
            <a:ext cx="430278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C830DE2-316A-4EE6-99EB-97A61EDB7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362200"/>
            <a:ext cx="433734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CD5AFB-FEA8-4EF0-9C50-464ED7981461}"/>
              </a:ext>
            </a:extLst>
          </p:cNvPr>
          <p:cNvCxnSpPr>
            <a:cxnSpLocks/>
          </p:cNvCxnSpPr>
          <p:nvPr/>
        </p:nvCxnSpPr>
        <p:spPr>
          <a:xfrm>
            <a:off x="1952625" y="2952751"/>
            <a:ext cx="28575" cy="10858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EAFAA2-B73E-49FE-A025-8F02E22F9D34}"/>
              </a:ext>
            </a:extLst>
          </p:cNvPr>
          <p:cNvSpPr txBox="1"/>
          <p:nvPr/>
        </p:nvSpPr>
        <p:spPr>
          <a:xfrm>
            <a:off x="3761119" y="603564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0155B9-D210-4462-A971-E069A2CD257D}"/>
              </a:ext>
            </a:extLst>
          </p:cNvPr>
          <p:cNvSpPr txBox="1"/>
          <p:nvPr/>
        </p:nvSpPr>
        <p:spPr>
          <a:xfrm>
            <a:off x="8348099" y="603564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7457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F640-0C9A-46D7-A6D5-F706B014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Vorgehen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3600">
                <a:solidFill>
                  <a:prstClr val="black">
                    <a:lumMod val="50000"/>
                    <a:lumOff val="50000"/>
                  </a:prstClr>
                </a:solidFill>
              </a:rPr>
              <a:t>Erkennung der Ziffern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46A63-8F55-477B-A1C0-7E38B7C5A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Probleme beim Template Matching:</a:t>
            </a:r>
          </a:p>
          <a:p>
            <a:pPr lvl="1"/>
            <a:r>
              <a:rPr lang="de-DE"/>
              <a:t>Ergebnis hängt stark von den verwendeten Templates ab</a:t>
            </a:r>
          </a:p>
          <a:p>
            <a:pPr lvl="1"/>
            <a:r>
              <a:rPr lang="de-DE"/>
              <a:t>Handgeschriebene Ziffern können nur schwer klassifiziert werden</a:t>
            </a:r>
          </a:p>
          <a:p>
            <a:pPr lvl="1"/>
            <a:r>
              <a:rPr lang="de-DE"/>
              <a:t>Grundsätzlich nicht rotations/skalierungsinvariant</a:t>
            </a:r>
          </a:p>
          <a:p>
            <a:pPr lvl="1"/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C884D-3CB2-4C32-BFAA-9A18222A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1D436-18AF-4168-AD54-6106465C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090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E7A2-0285-412A-9083-346911EE1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Vorgehen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3600">
                <a:solidFill>
                  <a:prstClr val="black">
                    <a:lumMod val="50000"/>
                    <a:lumOff val="50000"/>
                  </a:prstClr>
                </a:solidFill>
              </a:rPr>
              <a:t>Erkennung der Ziffern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F4F82-7B2C-4B13-92ED-81626E5E4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Einsatz von Convolutional Neural Networks</a:t>
            </a:r>
          </a:p>
          <a:p>
            <a:r>
              <a:rPr lang="de-DE"/>
              <a:t>Architektur inspiriert von VGGNet (2014)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51CB7-FE1F-46CA-B1DA-ED7F113A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337D5-7E54-4DD7-8CD8-9DCBC1EE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4E5C3E-D15A-44E5-A966-8AD71AC8246E}"/>
              </a:ext>
            </a:extLst>
          </p:cNvPr>
          <p:cNvGrpSpPr/>
          <p:nvPr/>
        </p:nvGrpSpPr>
        <p:grpSpPr>
          <a:xfrm>
            <a:off x="1460189" y="3429000"/>
            <a:ext cx="9271621" cy="1676400"/>
            <a:chOff x="1460189" y="3200400"/>
            <a:chExt cx="9271621" cy="1676400"/>
          </a:xfrm>
        </p:grpSpPr>
        <p:pic>
          <p:nvPicPr>
            <p:cNvPr id="4098" name="Picture 2" descr="The VGGNet architecture">
              <a:extLst>
                <a:ext uri="{FF2B5EF4-FFF2-40B4-BE49-F238E27FC236}">
                  <a16:creationId xmlns:a16="http://schemas.microsoft.com/office/drawing/2014/main" id="{652670F4-5875-4603-B5FA-5CBD2B034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189" y="3289572"/>
              <a:ext cx="9271621" cy="142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06CD1E-F7D5-49B3-BAFD-6F989E6E1722}"/>
                </a:ext>
              </a:extLst>
            </p:cNvPr>
            <p:cNvSpPr/>
            <p:nvPr/>
          </p:nvSpPr>
          <p:spPr>
            <a:xfrm>
              <a:off x="4419600" y="3200400"/>
              <a:ext cx="4495800" cy="1676400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2B0D60-2834-4660-974F-3705E4506F83}"/>
              </a:ext>
            </a:extLst>
          </p:cNvPr>
          <p:cNvSpPr txBox="1"/>
          <p:nvPr/>
        </p:nvSpPr>
        <p:spPr>
          <a:xfrm>
            <a:off x="5874624" y="51054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36332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2A3F-9072-48FC-938A-E114EA2B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Vorgehen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3600">
                <a:solidFill>
                  <a:prstClr val="black">
                    <a:lumMod val="50000"/>
                    <a:lumOff val="50000"/>
                  </a:prstClr>
                </a:solidFill>
              </a:rPr>
              <a:t>Erkennung der Ziffern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7932F-B5C4-486B-A418-69BB67B8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Verschiedene Trainingsansätze</a:t>
            </a:r>
          </a:p>
          <a:p>
            <a:pPr lvl="1"/>
            <a:r>
              <a:rPr lang="de-DE"/>
              <a:t>MNIST</a:t>
            </a:r>
          </a:p>
          <a:p>
            <a:pPr lvl="1"/>
            <a:r>
              <a:rPr lang="de-DE"/>
              <a:t>MNIST (augmentiert)</a:t>
            </a:r>
          </a:p>
          <a:p>
            <a:pPr lvl="1"/>
            <a:r>
              <a:rPr lang="de-DE"/>
              <a:t>Unser Sudoku Datensatz</a:t>
            </a:r>
          </a:p>
          <a:p>
            <a:pPr lvl="1"/>
            <a:r>
              <a:rPr lang="de-DE"/>
              <a:t>Unser Sudoku Datensatz (augmentiert)</a:t>
            </a:r>
          </a:p>
          <a:p>
            <a:pPr lvl="1"/>
            <a:r>
              <a:rPr lang="de-DE"/>
              <a:t>Transfer Learning</a:t>
            </a:r>
          </a:p>
          <a:p>
            <a:pPr lvl="2"/>
            <a:r>
              <a:rPr lang="de-DE"/>
              <a:t>Netzwerk auf MNIST vortrainiert</a:t>
            </a:r>
          </a:p>
          <a:p>
            <a:pPr lvl="2"/>
            <a:r>
              <a:rPr lang="de-DE"/>
              <a:t>Letzte Schicht auf unseren Datensatz optimiert</a:t>
            </a:r>
          </a:p>
          <a:p>
            <a:pPr lvl="1"/>
            <a:r>
              <a:rPr lang="de-DE"/>
              <a:t>Ensemble Learning</a:t>
            </a:r>
          </a:p>
          <a:p>
            <a:pPr lvl="2"/>
            <a:r>
              <a:rPr lang="de-DE"/>
              <a:t>Durchschnitt von 10 relativ „schwachen“ Netzwerken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3AD08-16AD-49E9-87CD-458BA231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D47CB-20D8-4682-858C-154D5126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0860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2A3F-9072-48FC-938A-E114EA2B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Vorgehen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3600">
                <a:solidFill>
                  <a:prstClr val="black">
                    <a:lumMod val="50000"/>
                    <a:lumOff val="50000"/>
                  </a:prstClr>
                </a:solidFill>
              </a:rPr>
              <a:t>Erkennung der Ziffern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7932F-B5C4-486B-A418-69BB67B8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Verschiedene Trainingsansätze</a:t>
            </a:r>
          </a:p>
          <a:p>
            <a:pPr lvl="1"/>
            <a:r>
              <a:rPr lang="de-DE"/>
              <a:t>MNIST								12% Genauigkeit</a:t>
            </a:r>
          </a:p>
          <a:p>
            <a:pPr lvl="1"/>
            <a:r>
              <a:rPr lang="de-DE"/>
              <a:t>MNIST (augmentiert)						71% Genauigkeit</a:t>
            </a:r>
          </a:p>
          <a:p>
            <a:pPr lvl="1"/>
            <a:r>
              <a:rPr lang="de-DE"/>
              <a:t>Unser Sudoku Datensatz					94% Genauigkeit</a:t>
            </a:r>
          </a:p>
          <a:p>
            <a:pPr lvl="1"/>
            <a:r>
              <a:rPr lang="de-DE"/>
              <a:t>Unser Sudoku Datensatz (augmentiert)				95% Genauigkeit</a:t>
            </a:r>
          </a:p>
          <a:p>
            <a:pPr lvl="1"/>
            <a:r>
              <a:rPr lang="de-DE"/>
              <a:t>Transfer Learning						91% Genauigkeit</a:t>
            </a:r>
          </a:p>
          <a:p>
            <a:pPr lvl="2"/>
            <a:r>
              <a:rPr lang="de-DE"/>
              <a:t>Netzwerk auf MNIST vortrainiert</a:t>
            </a:r>
          </a:p>
          <a:p>
            <a:pPr lvl="2"/>
            <a:r>
              <a:rPr lang="de-DE"/>
              <a:t>Letzte Schicht auf unseren Datensatz optimiert</a:t>
            </a:r>
          </a:p>
          <a:p>
            <a:pPr lvl="1"/>
            <a:r>
              <a:rPr lang="de-DE"/>
              <a:t>Ensemble Learning						92% Genauigkeit</a:t>
            </a:r>
          </a:p>
          <a:p>
            <a:pPr lvl="2"/>
            <a:r>
              <a:rPr lang="de-DE"/>
              <a:t>Durchschnitt von 10 relativ „schwachen“ Netzwerken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3AD08-16AD-49E9-87CD-458BA231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D47CB-20D8-4682-858C-154D5126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A5D60-E943-4DEE-A82B-C10D3575C055}"/>
              </a:ext>
            </a:extLst>
          </p:cNvPr>
          <p:cNvCxnSpPr/>
          <p:nvPr/>
        </p:nvCxnSpPr>
        <p:spPr>
          <a:xfrm>
            <a:off x="609600" y="2667000"/>
            <a:ext cx="10972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985DFA-6158-4BB4-B5BF-405195BE89CD}"/>
              </a:ext>
            </a:extLst>
          </p:cNvPr>
          <p:cNvCxnSpPr/>
          <p:nvPr/>
        </p:nvCxnSpPr>
        <p:spPr>
          <a:xfrm>
            <a:off x="609600" y="3063449"/>
            <a:ext cx="10972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1D94EA-783B-404D-BD39-F697FADFD656}"/>
              </a:ext>
            </a:extLst>
          </p:cNvPr>
          <p:cNvCxnSpPr/>
          <p:nvPr/>
        </p:nvCxnSpPr>
        <p:spPr>
          <a:xfrm>
            <a:off x="609600" y="3459898"/>
            <a:ext cx="10972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2547AB-3016-44CA-980B-6A47C22BAABB}"/>
              </a:ext>
            </a:extLst>
          </p:cNvPr>
          <p:cNvCxnSpPr/>
          <p:nvPr/>
        </p:nvCxnSpPr>
        <p:spPr>
          <a:xfrm>
            <a:off x="609600" y="3856347"/>
            <a:ext cx="10972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807AF0-0E0C-4B74-8EFA-4A38AA061FE5}"/>
              </a:ext>
            </a:extLst>
          </p:cNvPr>
          <p:cNvCxnSpPr/>
          <p:nvPr/>
        </p:nvCxnSpPr>
        <p:spPr>
          <a:xfrm>
            <a:off x="609600" y="4940430"/>
            <a:ext cx="10972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3927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2A3F-9072-48FC-938A-E114EA2B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Vorgehen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3600">
                <a:solidFill>
                  <a:prstClr val="black">
                    <a:lumMod val="50000"/>
                    <a:lumOff val="50000"/>
                  </a:prstClr>
                </a:solidFill>
              </a:rPr>
              <a:t>Erkennung der Ziffern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7932F-B5C4-486B-A418-69BB67B8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Verschiedene Trainingsansätze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MNIST								12% Genauigkeit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MNIST (augmentiert)						71% Genauigkeit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Unser Sudoku Datensatz					94% Genauigkeit</a:t>
            </a:r>
          </a:p>
          <a:p>
            <a:pPr lvl="1"/>
            <a:r>
              <a:rPr lang="de-DE"/>
              <a:t>Unser Sudoku Datensatz (augmentiert)				95% Genauigkeit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Transfer Learning						91% Genauigkeit</a:t>
            </a:r>
          </a:p>
          <a:p>
            <a:pPr lvl="2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Netzwerk auf MNIST vortrainiert</a:t>
            </a:r>
          </a:p>
          <a:p>
            <a:pPr lvl="2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Letzte Schicht auf unseren Datensatz optimiert</a:t>
            </a:r>
          </a:p>
          <a:p>
            <a:pPr lvl="1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Ensemble Learning						92% Genauigkeit</a:t>
            </a:r>
          </a:p>
          <a:p>
            <a:pPr lvl="2"/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Durchschnitt von 10 relativ „schwachen“ Netzwerken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3AD08-16AD-49E9-87CD-458BA231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D47CB-20D8-4682-858C-154D5126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A5D60-E943-4DEE-A82B-C10D3575C055}"/>
              </a:ext>
            </a:extLst>
          </p:cNvPr>
          <p:cNvCxnSpPr/>
          <p:nvPr/>
        </p:nvCxnSpPr>
        <p:spPr>
          <a:xfrm>
            <a:off x="609600" y="2667000"/>
            <a:ext cx="10972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985DFA-6158-4BB4-B5BF-405195BE89CD}"/>
              </a:ext>
            </a:extLst>
          </p:cNvPr>
          <p:cNvCxnSpPr/>
          <p:nvPr/>
        </p:nvCxnSpPr>
        <p:spPr>
          <a:xfrm>
            <a:off x="609600" y="3063449"/>
            <a:ext cx="10972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1D94EA-783B-404D-BD39-F697FADFD656}"/>
              </a:ext>
            </a:extLst>
          </p:cNvPr>
          <p:cNvCxnSpPr/>
          <p:nvPr/>
        </p:nvCxnSpPr>
        <p:spPr>
          <a:xfrm>
            <a:off x="609600" y="3459898"/>
            <a:ext cx="10972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2547AB-3016-44CA-980B-6A47C22BAABB}"/>
              </a:ext>
            </a:extLst>
          </p:cNvPr>
          <p:cNvCxnSpPr/>
          <p:nvPr/>
        </p:nvCxnSpPr>
        <p:spPr>
          <a:xfrm>
            <a:off x="609600" y="3856347"/>
            <a:ext cx="10972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807AF0-0E0C-4B74-8EFA-4A38AA061FE5}"/>
              </a:ext>
            </a:extLst>
          </p:cNvPr>
          <p:cNvCxnSpPr/>
          <p:nvPr/>
        </p:nvCxnSpPr>
        <p:spPr>
          <a:xfrm>
            <a:off x="609600" y="4940430"/>
            <a:ext cx="10972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378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5A6EE1-B02A-459F-A2BF-25A02DC7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Vorgehen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3600">
                <a:solidFill>
                  <a:prstClr val="black">
                    <a:lumMod val="50000"/>
                    <a:lumOff val="50000"/>
                  </a:prstClr>
                </a:solidFill>
              </a:rPr>
              <a:t>Erkennung der Ziffern</a:t>
            </a:r>
            <a:endParaRPr lang="de-DE"/>
          </a:p>
        </p:txBody>
      </p:sp>
      <p:pic>
        <p:nvPicPr>
          <p:cNvPr id="7" name="Content Placeholder 6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C8F41ED-CDED-45BA-ABCA-9654B76439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11" y="1825625"/>
            <a:ext cx="4265777" cy="43513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39CDFF7-9AB7-46C5-B41A-F3B83F8597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4929" y="1825625"/>
            <a:ext cx="4796141" cy="43513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379F3-A1D7-4F63-9D70-F9565396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93282-52DC-49F7-9932-18758A42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74559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B861-E1F9-4D27-BD28-393213EB4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473"/>
            <a:ext cx="10515600" cy="435133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Erster Ansatz: Bruteforce mit Backtracking</a:t>
            </a:r>
          </a:p>
          <a:p>
            <a:pPr lvl="1">
              <a:lnSpc>
                <a:spcPct val="100000"/>
              </a:lnSpc>
            </a:pPr>
            <a:r>
              <a:rPr lang="en-US"/>
              <a:t>Versucht alle möglichen Zahlenkombinationen</a:t>
            </a:r>
          </a:p>
          <a:p>
            <a:pPr lvl="1">
              <a:lnSpc>
                <a:spcPct val="100000"/>
              </a:lnSpc>
            </a:pPr>
            <a:r>
              <a:rPr lang="en-US"/>
              <a:t>Problem: Sehr zeitaufwändig (nicht echtzeitfähig)</a:t>
            </a:r>
          </a:p>
          <a:p>
            <a:pPr lvl="1"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Zweiter Ansatz: Erweiterter Algorithmus</a:t>
            </a:r>
          </a:p>
          <a:p>
            <a:pPr lvl="1">
              <a:lnSpc>
                <a:spcPct val="100000"/>
              </a:lnSpc>
            </a:pPr>
            <a:r>
              <a:rPr lang="de-DE">
                <a:hlinkClick r:id="rId2"/>
              </a:rPr>
              <a:t>https://github.com/jjallan/sudoku</a:t>
            </a:r>
            <a:endParaRPr lang="de-DE"/>
          </a:p>
          <a:p>
            <a:pPr lvl="1">
              <a:lnSpc>
                <a:spcPct val="100000"/>
              </a:lnSpc>
            </a:pPr>
            <a:r>
              <a:rPr lang="de-DE"/>
              <a:t>Formuliert Sudoku Rätsel als </a:t>
            </a:r>
            <a:r>
              <a:rPr lang="de-DE" i="1"/>
              <a:t>Exact Cover Problem</a:t>
            </a:r>
            <a:endParaRPr lang="de-DE"/>
          </a:p>
          <a:p>
            <a:pPr lvl="1">
              <a:lnSpc>
                <a:spcPct val="100000"/>
              </a:lnSpc>
            </a:pPr>
            <a:r>
              <a:rPr lang="de-DE"/>
              <a:t>Basiert auf Donald Knuths Algorithm X</a:t>
            </a:r>
          </a:p>
          <a:p>
            <a:pPr lvl="1">
              <a:lnSpc>
                <a:spcPct val="100000"/>
              </a:lnSpc>
            </a:pPr>
            <a:r>
              <a:rPr lang="en-GB"/>
              <a:t>Deutlich schneller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91CA0-0E67-496E-B316-CADBA310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70E35B-0CAA-4864-BBF3-4E729C1B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20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BF36D6B-E5E5-4BA5-BD6B-69582417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703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Vorgehen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Lösen des Rätsels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432DF-DC21-4973-9292-1DF68BE466DA}"/>
              </a:ext>
            </a:extLst>
          </p:cNvPr>
          <p:cNvSpPr/>
          <p:nvPr/>
        </p:nvSpPr>
        <p:spPr>
          <a:xfrm>
            <a:off x="8616280" y="404664"/>
            <a:ext cx="2495898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onsolas" panose="020B0609020204030204" pitchFamily="49" charset="0"/>
              </a:rPr>
              <a:t>2 0 0 5 0 8 0 7 6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7 0 6 0 4 1 5 0 2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0 1 8 6 7 0 9 3 0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0 6 2 0 1 5 8 0 3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8 5 0 4 6 0 0 2 1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4 0 1 0 0 3 6 9 0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0 2 5 0 3 7 4 6 0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0 4 7 9 5 0 2 0 8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6 8 0 1 0 4 0 0 7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32FAF8-84D6-4691-A881-DD4BDE7757F6}"/>
              </a:ext>
            </a:extLst>
          </p:cNvPr>
          <p:cNvSpPr/>
          <p:nvPr/>
        </p:nvSpPr>
        <p:spPr>
          <a:xfrm>
            <a:off x="8616280" y="3717032"/>
            <a:ext cx="2495898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>
                <a:latin typeface="Consolas" panose="020B0609020204030204" pitchFamily="49" charset="0"/>
              </a:rPr>
              <a:t>2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3 4</a:t>
            </a:r>
            <a:r>
              <a:rPr lang="de-DE">
                <a:latin typeface="Consolas" panose="020B0609020204030204" pitchFamily="49" charset="0"/>
              </a:rPr>
              <a:t> 5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de-DE">
                <a:latin typeface="Consolas" panose="020B0609020204030204" pitchFamily="49" charset="0"/>
              </a:rPr>
              <a:t> 8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e-DE">
                <a:latin typeface="Consolas" panose="020B0609020204030204" pitchFamily="49" charset="0"/>
              </a:rPr>
              <a:t> 7 6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7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de-DE">
                <a:latin typeface="Consolas" panose="020B0609020204030204" pitchFamily="49" charset="0"/>
              </a:rPr>
              <a:t> 6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de-DE">
                <a:latin typeface="Consolas" panose="020B0609020204030204" pitchFamily="49" charset="0"/>
              </a:rPr>
              <a:t> 4 1 5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de-DE">
                <a:latin typeface="Consolas" panose="020B0609020204030204" pitchFamily="49" charset="0"/>
              </a:rPr>
              <a:t> 2</a:t>
            </a:r>
          </a:p>
          <a:p>
            <a:pPr algn="ctr"/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de-DE">
                <a:latin typeface="Consolas" panose="020B0609020204030204" pitchFamily="49" charset="0"/>
              </a:rPr>
              <a:t> 1 8 6 7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de-DE">
                <a:latin typeface="Consolas" panose="020B0609020204030204" pitchFamily="49" charset="0"/>
              </a:rPr>
              <a:t> 9 3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de-DE">
                <a:latin typeface="Consolas" panose="020B0609020204030204" pitchFamily="49" charset="0"/>
              </a:rPr>
              <a:t> 6 2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r>
              <a:rPr lang="de-DE">
                <a:latin typeface="Consolas" panose="020B0609020204030204" pitchFamily="49" charset="0"/>
              </a:rPr>
              <a:t> 1 5 8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de-DE">
                <a:latin typeface="Consolas" panose="020B0609020204030204" pitchFamily="49" charset="0"/>
              </a:rPr>
              <a:t> 3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8 5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de-DE">
                <a:latin typeface="Consolas" panose="020B0609020204030204" pitchFamily="49" charset="0"/>
              </a:rPr>
              <a:t> 4 6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de-DE">
                <a:latin typeface="Consolas" panose="020B0609020204030204" pitchFamily="49" charset="0"/>
              </a:rPr>
              <a:t>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r>
              <a:rPr lang="de-DE">
                <a:latin typeface="Consolas" panose="020B0609020204030204" pitchFamily="49" charset="0"/>
              </a:rPr>
              <a:t> 2 1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4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r>
              <a:rPr lang="de-DE">
                <a:latin typeface="Consolas" panose="020B0609020204030204" pitchFamily="49" charset="0"/>
              </a:rPr>
              <a:t> 1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de-DE">
                <a:latin typeface="Consolas" panose="020B0609020204030204" pitchFamily="49" charset="0"/>
              </a:rPr>
              <a:t>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de-DE">
                <a:latin typeface="Consolas" panose="020B0609020204030204" pitchFamily="49" charset="0"/>
              </a:rPr>
              <a:t> 3 6 9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</a:p>
          <a:p>
            <a:pPr algn="ctr"/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e-DE">
                <a:latin typeface="Consolas" panose="020B0609020204030204" pitchFamily="49" charset="0"/>
              </a:rPr>
              <a:t> 2 5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de-DE">
                <a:latin typeface="Consolas" panose="020B0609020204030204" pitchFamily="49" charset="0"/>
              </a:rPr>
              <a:t> 3 7 4 6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</a:p>
          <a:p>
            <a:pPr algn="ctr"/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de-DE">
                <a:latin typeface="Consolas" panose="020B0609020204030204" pitchFamily="49" charset="0"/>
              </a:rPr>
              <a:t> 4 7 9 5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de-DE">
                <a:latin typeface="Consolas" panose="020B0609020204030204" pitchFamily="49" charset="0"/>
              </a:rPr>
              <a:t> 2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e-DE">
                <a:latin typeface="Consolas" panose="020B0609020204030204" pitchFamily="49" charset="0"/>
              </a:rPr>
              <a:t> 8</a:t>
            </a:r>
          </a:p>
          <a:p>
            <a:pPr algn="ctr"/>
            <a:r>
              <a:rPr lang="de-DE">
                <a:latin typeface="Consolas" panose="020B0609020204030204" pitchFamily="49" charset="0"/>
              </a:rPr>
              <a:t>6 8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de-DE">
                <a:latin typeface="Consolas" panose="020B0609020204030204" pitchFamily="49" charset="0"/>
              </a:rPr>
              <a:t> 1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de-DE">
                <a:latin typeface="Consolas" panose="020B0609020204030204" pitchFamily="49" charset="0"/>
              </a:rPr>
              <a:t> 4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de-DE">
                <a:latin typeface="Consolas" panose="020B0609020204030204" pitchFamily="49" charset="0"/>
              </a:rPr>
              <a:t> </a:t>
            </a:r>
            <a:r>
              <a:rPr lang="de-DE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de-DE">
                <a:latin typeface="Consolas" panose="020B0609020204030204" pitchFamily="49" charset="0"/>
              </a:rPr>
              <a:t> 7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0D4072-93DD-45DF-9DEC-F512C13127D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864229" y="2989987"/>
            <a:ext cx="0" cy="7270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6C6DFB-1963-4E1D-B20E-FA02CF982F21}"/>
              </a:ext>
            </a:extLst>
          </p:cNvPr>
          <p:cNvSpPr txBox="1"/>
          <p:nvPr/>
        </p:nvSpPr>
        <p:spPr>
          <a:xfrm>
            <a:off x="9912424" y="31409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39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Ziel</a:t>
            </a:r>
            <a:endParaRPr lang="de-DE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Inhaltsplatzhalter 7" descr="Ein Bild, das Elektronik, Tastatur enthält.&#10;&#10;Automatisch generierte Beschreibung">
            <a:extLst>
              <a:ext uri="{FF2B5EF4-FFF2-40B4-BE49-F238E27FC236}">
                <a16:creationId xmlns:a16="http://schemas.microsoft.com/office/drawing/2014/main" id="{EAD5A103-4A7D-4EFB-86CE-4BCE643DB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402976" y="2194354"/>
            <a:ext cx="3049523" cy="3045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369932-ED71-49D1-B613-CE22401880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739501" y="2194353"/>
            <a:ext cx="3049524" cy="3045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Grafik 13" descr="Pfeil mit einer Linie: Gerade">
            <a:extLst>
              <a:ext uri="{FF2B5EF4-FFF2-40B4-BE49-F238E27FC236}">
                <a16:creationId xmlns:a16="http://schemas.microsoft.com/office/drawing/2014/main" id="{A083E653-1911-4D7A-9BB6-CB22935F8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638800" y="32601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EB4C-8054-42ED-BE6B-FD38616B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Vorgehen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3600">
                <a:solidFill>
                  <a:prstClr val="black">
                    <a:lumMod val="50000"/>
                    <a:lumOff val="50000"/>
                  </a:prstClr>
                </a:solidFill>
              </a:rPr>
              <a:t>Darstellung der Lösung</a:t>
            </a:r>
            <a:endParaRPr lang="de-DE"/>
          </a:p>
        </p:txBody>
      </p:sp>
      <p:pic>
        <p:nvPicPr>
          <p:cNvPr id="8" name="Content Placeholder 7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4EC1F025-2242-4666-BBD7-2367315799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97" y="2206716"/>
            <a:ext cx="3600000" cy="3606464"/>
          </a:xfrm>
        </p:spPr>
      </p:pic>
      <p:pic>
        <p:nvPicPr>
          <p:cNvPr id="10" name="Content Placeholder 9" descr="A picture containing crossword, white, photo, black&#10;&#10;Description automatically generated">
            <a:extLst>
              <a:ext uri="{FF2B5EF4-FFF2-40B4-BE49-F238E27FC236}">
                <a16:creationId xmlns:a16="http://schemas.microsoft.com/office/drawing/2014/main" id="{E60D79CF-FD5D-4ACE-A44D-6F3E3E99E0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66" y="2209948"/>
            <a:ext cx="3600000" cy="36000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3FF2D-6885-49EA-85F5-48C71FB6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30C3A-8A5E-40D0-999B-9F4B1960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51B428-6F85-4B88-8E3D-C7C8FF090539}"/>
              </a:ext>
            </a:extLst>
          </p:cNvPr>
          <p:cNvCxnSpPr>
            <a:cxnSpLocks/>
            <a:stCxn id="8" idx="3"/>
            <a:endCxn id="13" idx="2"/>
          </p:cNvCxnSpPr>
          <p:nvPr/>
        </p:nvCxnSpPr>
        <p:spPr>
          <a:xfrm>
            <a:off x="5216697" y="4009948"/>
            <a:ext cx="6993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4BA2C8A-AE77-4E3D-B104-DCD3757B2424}"/>
              </a:ext>
            </a:extLst>
          </p:cNvPr>
          <p:cNvSpPr/>
          <p:nvPr/>
        </p:nvSpPr>
        <p:spPr>
          <a:xfrm>
            <a:off x="5916000" y="3829948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de-DE" sz="28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901AE4-7F03-4232-B6E1-83F0D7292083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96000" y="3429000"/>
            <a:ext cx="0" cy="400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133295-0F4F-4A78-9498-E8600AF0567C}"/>
              </a:ext>
            </a:extLst>
          </p:cNvPr>
          <p:cNvCxnSpPr>
            <a:cxnSpLocks/>
            <a:stCxn id="13" idx="6"/>
            <a:endCxn id="10" idx="1"/>
          </p:cNvCxnSpPr>
          <p:nvPr/>
        </p:nvCxnSpPr>
        <p:spPr>
          <a:xfrm>
            <a:off x="6276000" y="4009948"/>
            <a:ext cx="7198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6B2164-E435-4CF2-BA44-78F82702F36C}"/>
              </a:ext>
            </a:extLst>
          </p:cNvPr>
          <p:cNvSpPr/>
          <p:nvPr/>
        </p:nvSpPr>
        <p:spPr>
          <a:xfrm>
            <a:off x="5196135" y="4199473"/>
            <a:ext cx="1779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/>
              <a:t>Ziffern zeichnen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667F08-BBD7-4D12-9CCB-ABF4BA2A5868}"/>
              </a:ext>
            </a:extLst>
          </p:cNvPr>
          <p:cNvSpPr/>
          <p:nvPr/>
        </p:nvSpPr>
        <p:spPr>
          <a:xfrm>
            <a:off x="5303912" y="1844824"/>
            <a:ext cx="1584176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de-DE" sz="1100">
                <a:latin typeface="Consolas" panose="020B0609020204030204" pitchFamily="49" charset="0"/>
              </a:rPr>
              <a:t>2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3 4</a:t>
            </a:r>
            <a:r>
              <a:rPr lang="de-DE" sz="1100">
                <a:latin typeface="Consolas" panose="020B0609020204030204" pitchFamily="49" charset="0"/>
              </a:rPr>
              <a:t> 5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de-DE" sz="1100">
                <a:latin typeface="Consolas" panose="020B0609020204030204" pitchFamily="49" charset="0"/>
              </a:rPr>
              <a:t> 8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e-DE" sz="1100">
                <a:latin typeface="Consolas" panose="020B0609020204030204" pitchFamily="49" charset="0"/>
              </a:rPr>
              <a:t> 7 6</a:t>
            </a:r>
          </a:p>
          <a:p>
            <a:pPr algn="ctr"/>
            <a:r>
              <a:rPr lang="de-DE" sz="1100">
                <a:latin typeface="Consolas" panose="020B0609020204030204" pitchFamily="49" charset="0"/>
              </a:rPr>
              <a:t>7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de-DE" sz="1100">
                <a:latin typeface="Consolas" panose="020B0609020204030204" pitchFamily="49" charset="0"/>
              </a:rPr>
              <a:t> 6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de-DE" sz="1100">
                <a:latin typeface="Consolas" panose="020B0609020204030204" pitchFamily="49" charset="0"/>
              </a:rPr>
              <a:t> 4 1 5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de-DE" sz="1100">
                <a:latin typeface="Consolas" panose="020B0609020204030204" pitchFamily="49" charset="0"/>
              </a:rPr>
              <a:t> 2</a:t>
            </a:r>
          </a:p>
          <a:p>
            <a:pPr algn="ctr"/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de-DE" sz="1100">
                <a:latin typeface="Consolas" panose="020B0609020204030204" pitchFamily="49" charset="0"/>
              </a:rPr>
              <a:t> 1 8 6 7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de-DE" sz="1100">
                <a:latin typeface="Consolas" panose="020B0609020204030204" pitchFamily="49" charset="0"/>
              </a:rPr>
              <a:t> 9 3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de-DE" sz="1100">
                <a:latin typeface="Consolas" panose="020B0609020204030204" pitchFamily="49" charset="0"/>
              </a:rPr>
              <a:t> 6 2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r>
              <a:rPr lang="de-DE" sz="1100">
                <a:latin typeface="Consolas" panose="020B0609020204030204" pitchFamily="49" charset="0"/>
              </a:rPr>
              <a:t> 1 5 8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de-DE" sz="1100">
                <a:latin typeface="Consolas" panose="020B0609020204030204" pitchFamily="49" charset="0"/>
              </a:rPr>
              <a:t> 3</a:t>
            </a:r>
          </a:p>
          <a:p>
            <a:pPr algn="ctr"/>
            <a:r>
              <a:rPr lang="de-DE" sz="1100">
                <a:latin typeface="Consolas" panose="020B0609020204030204" pitchFamily="49" charset="0"/>
              </a:rPr>
              <a:t>8 5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de-DE" sz="1100">
                <a:latin typeface="Consolas" panose="020B0609020204030204" pitchFamily="49" charset="0"/>
              </a:rPr>
              <a:t> 4 6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de-DE" sz="1100">
                <a:latin typeface="Consolas" panose="020B0609020204030204" pitchFamily="49" charset="0"/>
              </a:rPr>
              <a:t>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r>
              <a:rPr lang="de-DE" sz="1100">
                <a:latin typeface="Consolas" panose="020B0609020204030204" pitchFamily="49" charset="0"/>
              </a:rPr>
              <a:t> 2 1</a:t>
            </a:r>
          </a:p>
          <a:p>
            <a:pPr algn="ctr"/>
            <a:r>
              <a:rPr lang="de-DE" sz="1100">
                <a:latin typeface="Consolas" panose="020B0609020204030204" pitchFamily="49" charset="0"/>
              </a:rPr>
              <a:t>4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r>
              <a:rPr lang="de-DE" sz="1100">
                <a:latin typeface="Consolas" panose="020B0609020204030204" pitchFamily="49" charset="0"/>
              </a:rPr>
              <a:t> 1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de-DE" sz="1100">
                <a:latin typeface="Consolas" panose="020B0609020204030204" pitchFamily="49" charset="0"/>
              </a:rPr>
              <a:t>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de-DE" sz="1100">
                <a:latin typeface="Consolas" panose="020B0609020204030204" pitchFamily="49" charset="0"/>
              </a:rPr>
              <a:t> 3 6 9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</a:p>
          <a:p>
            <a:pPr algn="ctr"/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e-DE" sz="1100">
                <a:latin typeface="Consolas" panose="020B0609020204030204" pitchFamily="49" charset="0"/>
              </a:rPr>
              <a:t> 2 5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de-DE" sz="1100">
                <a:latin typeface="Consolas" panose="020B0609020204030204" pitchFamily="49" charset="0"/>
              </a:rPr>
              <a:t> 3 7 4 6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</a:p>
          <a:p>
            <a:pPr algn="ctr"/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de-DE" sz="1100">
                <a:latin typeface="Consolas" panose="020B0609020204030204" pitchFamily="49" charset="0"/>
              </a:rPr>
              <a:t> 4 7 9 5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de-DE" sz="1100">
                <a:latin typeface="Consolas" panose="020B0609020204030204" pitchFamily="49" charset="0"/>
              </a:rPr>
              <a:t> 2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e-DE" sz="1100">
                <a:latin typeface="Consolas" panose="020B0609020204030204" pitchFamily="49" charset="0"/>
              </a:rPr>
              <a:t> 8</a:t>
            </a:r>
          </a:p>
          <a:p>
            <a:pPr algn="ctr"/>
            <a:r>
              <a:rPr lang="de-DE" sz="1100">
                <a:latin typeface="Consolas" panose="020B0609020204030204" pitchFamily="49" charset="0"/>
              </a:rPr>
              <a:t>6 8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de-DE" sz="1100">
                <a:latin typeface="Consolas" panose="020B0609020204030204" pitchFamily="49" charset="0"/>
              </a:rPr>
              <a:t> 1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de-DE" sz="1100">
                <a:latin typeface="Consolas" panose="020B0609020204030204" pitchFamily="49" charset="0"/>
              </a:rPr>
              <a:t> 4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de-DE" sz="1100">
                <a:latin typeface="Consolas" panose="020B0609020204030204" pitchFamily="49" charset="0"/>
              </a:rPr>
              <a:t> </a:t>
            </a:r>
            <a:r>
              <a:rPr lang="de-DE" sz="11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de-DE" sz="1100">
                <a:latin typeface="Consolas" panose="020B0609020204030204" pitchFamily="49" charset="0"/>
              </a:rPr>
              <a:t>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B35E2-FD4A-46CD-B2FF-9A6A632F90E4}"/>
              </a:ext>
            </a:extLst>
          </p:cNvPr>
          <p:cNvSpPr txBox="1"/>
          <p:nvPr/>
        </p:nvSpPr>
        <p:spPr>
          <a:xfrm>
            <a:off x="5303913" y="148478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Solver Output</a:t>
            </a:r>
          </a:p>
        </p:txBody>
      </p:sp>
    </p:spTree>
    <p:extLst>
      <p:ext uri="{BB962C8B-B14F-4D97-AF65-F5344CB8AC3E}">
        <p14:creationId xmlns:p14="http://schemas.microsoft.com/office/powerpoint/2010/main" val="2326481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4BF36D6B-E5E5-4BA5-BD6B-69582417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Vorgehen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Darstellung der Lösung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D6428A-7DDB-4698-901F-49D18E35E5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EE27C74-3494-4B7A-99A1-5EC705E730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91CA0-0E67-496E-B316-CADBA310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70E35B-0CAA-4864-BBF3-4E729C1B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8317AB-D5D9-4F0F-AC71-C12D52047E8D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060751" y="4009948"/>
            <a:ext cx="8552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B57BD1E-EF3D-4EB0-B093-5333A1A7002E}"/>
              </a:ext>
            </a:extLst>
          </p:cNvPr>
          <p:cNvSpPr/>
          <p:nvPr/>
        </p:nvSpPr>
        <p:spPr>
          <a:xfrm>
            <a:off x="5916000" y="3829948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de-DE" sz="28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338CD8-2DEA-4235-AD54-343CCB33389C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276000" y="4009948"/>
            <a:ext cx="8552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E4ED9B-5E0C-45C8-B70F-D74A7CE3AC43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400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9" descr="A picture containing crossword, white, photo, black&#10;&#10;Description automatically generated">
            <a:extLst>
              <a:ext uri="{FF2B5EF4-FFF2-40B4-BE49-F238E27FC236}">
                <a16:creationId xmlns:a16="http://schemas.microsoft.com/office/drawing/2014/main" id="{DA5AF430-82DC-4C50-8157-1D8C72C97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99" y="1832119"/>
            <a:ext cx="1600198" cy="160019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AD68FD-A11B-4DA8-B655-7EDCA2F70645}"/>
              </a:ext>
            </a:extLst>
          </p:cNvPr>
          <p:cNvSpPr/>
          <p:nvPr/>
        </p:nvSpPr>
        <p:spPr>
          <a:xfrm>
            <a:off x="5196135" y="4199473"/>
            <a:ext cx="17791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/>
              <a:t>Inverse perspektivische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8623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8F84D86-246F-430A-B623-4E2F013E1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F67C0E-FC1C-45A2-9FB4-89D278D8E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1D6D35-6226-49E6-A0B4-DC532972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23</a:t>
            </a:r>
          </a:p>
        </p:txBody>
      </p:sp>
      <p:pic>
        <p:nvPicPr>
          <p:cNvPr id="9" name="Grafik 8" descr="Filmklappe">
            <a:extLst>
              <a:ext uri="{FF2B5EF4-FFF2-40B4-BE49-F238E27FC236}">
                <a16:creationId xmlns:a16="http://schemas.microsoft.com/office/drawing/2014/main" id="{CA98383B-41E9-4962-B970-0E0E287FD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09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emo">
            <a:hlinkClick r:id="" action="ppaction://media"/>
            <a:extLst>
              <a:ext uri="{FF2B5EF4-FFF2-40B4-BE49-F238E27FC236}">
                <a16:creationId xmlns:a16="http://schemas.microsoft.com/office/drawing/2014/main" id="{BB6C2B37-65B0-4C5C-878D-B74AED0A1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CF45C8-2BB6-4D18-88D4-B88475FAF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F7E23-2CCA-4F4F-A56C-A5309AF2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B577-F035-4AF2-9DC9-D3FB13F90551}"/>
              </a:ext>
            </a:extLst>
          </p:cNvPr>
          <p:cNvSpPr txBox="1"/>
          <p:nvPr/>
        </p:nvSpPr>
        <p:spPr>
          <a:xfrm>
            <a:off x="0" y="692696"/>
            <a:ext cx="299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650E7-57AC-4E05-BB6C-DC51CBCA0DCE}"/>
              </a:ext>
            </a:extLst>
          </p:cNvPr>
          <p:cNvSpPr txBox="1"/>
          <p:nvPr/>
        </p:nvSpPr>
        <p:spPr>
          <a:xfrm>
            <a:off x="3071664" y="692696"/>
            <a:ext cx="299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Grayscale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0E58B-A5B0-47ED-9698-39DD1D3EC873}"/>
              </a:ext>
            </a:extLst>
          </p:cNvPr>
          <p:cNvSpPr txBox="1"/>
          <p:nvPr/>
        </p:nvSpPr>
        <p:spPr>
          <a:xfrm>
            <a:off x="-27424" y="5661248"/>
            <a:ext cx="299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Contours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572C9-EB03-4681-A9FF-243D4119EB9E}"/>
              </a:ext>
            </a:extLst>
          </p:cNvPr>
          <p:cNvSpPr txBox="1"/>
          <p:nvPr/>
        </p:nvSpPr>
        <p:spPr>
          <a:xfrm>
            <a:off x="3071664" y="5661248"/>
            <a:ext cx="299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7DF1D-A73B-4D5C-A529-829E1AD4CE3C}"/>
              </a:ext>
            </a:extLst>
          </p:cNvPr>
          <p:cNvSpPr txBox="1"/>
          <p:nvPr/>
        </p:nvSpPr>
        <p:spPr>
          <a:xfrm>
            <a:off x="6096000" y="692696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AR Overlay</a:t>
            </a:r>
          </a:p>
        </p:txBody>
      </p:sp>
    </p:spTree>
    <p:extLst>
      <p:ext uri="{BB962C8B-B14F-4D97-AF65-F5344CB8AC3E}">
        <p14:creationId xmlns:p14="http://schemas.microsoft.com/office/powerpoint/2010/main" val="91132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CF572-A7BC-4429-95A4-D3356B93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6ACB19-65AE-4B2B-8E5D-FECB3F66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Viele Schritte mit klassischen Methoden sehr gut realisierbar</a:t>
            </a:r>
          </a:p>
          <a:p>
            <a:r>
              <a:rPr lang="de-DE"/>
              <a:t>Einsatz von Template Matching für die zuverlässige Erkennung von handgeschriebenen Ziffern sehr aufwändig</a:t>
            </a:r>
          </a:p>
          <a:p>
            <a:r>
              <a:rPr lang="de-DE"/>
              <a:t>Auch kleine CNNs können gute Ergebnisse in der Klassifikation von handgeschriebenen und computergenerierten Zahlen liefern</a:t>
            </a:r>
          </a:p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471501-EBAD-4036-8271-86AFB732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5E2CDB-F5CC-406E-B02B-A3129D2C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59030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CF572-A7BC-4429-95A4-D3356B93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6ACB19-65AE-4B2B-8E5D-FECB3F66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/>
              <a:t>Zwischen handgeschriebenen und computergenerierten Zahlen unterscheiden</a:t>
            </a:r>
          </a:p>
          <a:p>
            <a:pPr lvl="1">
              <a:buFont typeface="Symbol" panose="05050102010706020507" pitchFamily="18" charset="2"/>
              <a:buChar char="®"/>
            </a:pPr>
            <a:r>
              <a:rPr lang="de-DE"/>
              <a:t> Prüfen ob eigene </a:t>
            </a:r>
            <a:r>
              <a:rPr lang="de-DE" i="1"/>
              <a:t>handgeschriebene </a:t>
            </a:r>
            <a:r>
              <a:rPr lang="de-DE"/>
              <a:t>Zahlen richtig sind</a:t>
            </a:r>
          </a:p>
          <a:p>
            <a:pPr lvl="1">
              <a:buFont typeface="Symbol" panose="05050102010706020507" pitchFamily="18" charset="2"/>
              <a:buChar char="®"/>
            </a:pPr>
            <a:r>
              <a:rPr lang="de-DE"/>
              <a:t> Eigene Lösung ggf. vom Solver korrigieren lassen</a:t>
            </a:r>
          </a:p>
          <a:p>
            <a:r>
              <a:rPr lang="de-DE"/>
              <a:t>Erkennung ist robust gegenüber farbigen Rätseln</a:t>
            </a:r>
          </a:p>
          <a:p>
            <a:r>
              <a:rPr lang="de-DE"/>
              <a:t>Auch gedrehte Rätsel werden korrekt erkannt und gelöst</a:t>
            </a:r>
          </a:p>
          <a:p>
            <a:r>
              <a:rPr lang="de-DE"/>
              <a:t>Automatische Erkennung der Felderanzahl (z. B. 7x7 oder 8x8)</a:t>
            </a:r>
          </a:p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471501-EBAD-4036-8271-86AFB732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5E2CDB-F5CC-406E-B02B-A3129D2C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07425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BF17400-B4A4-4796-A37F-D78C10172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 anchor="ctr"/>
          <a:lstStyle/>
          <a:p>
            <a:r>
              <a:rPr lang="de-DE"/>
              <a:t>Danke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29845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2ADDC-3350-4A13-B0C0-4CCE16E5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FF44F1-3129-47E9-894F-3FA6E716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/>
              <a:t>[1] </a:t>
            </a:r>
            <a:r>
              <a:rPr lang="de-DE" sz="1200">
                <a:hlinkClick r:id="rId2"/>
              </a:rPr>
              <a:t>https://github.com/wichtounet/sudoku_dataset</a:t>
            </a:r>
            <a:r>
              <a:rPr lang="de-DE" sz="1200"/>
              <a:t> (letzter Aufruf: 19.01.2020)</a:t>
            </a:r>
          </a:p>
          <a:p>
            <a:pPr marL="0" indent="0">
              <a:buNone/>
            </a:pPr>
            <a:r>
              <a:rPr lang="de-DE" sz="1200"/>
              <a:t>[2] </a:t>
            </a:r>
            <a:r>
              <a:rPr lang="de-DE" sz="1200">
                <a:hlinkClick r:id="rId3"/>
              </a:rPr>
              <a:t>https://docs.opencv.org/2.4/doc/tutorials/imgproc/histograms/template_matching/template_matching.html</a:t>
            </a:r>
            <a:r>
              <a:rPr lang="de-DE" sz="1200"/>
              <a:t> (letzter Aufruf: 21.01.2020)</a:t>
            </a:r>
          </a:p>
          <a:p>
            <a:pPr marL="0" indent="0">
              <a:buNone/>
            </a:pPr>
            <a:r>
              <a:rPr lang="de-DE" sz="1200"/>
              <a:t>[3] </a:t>
            </a:r>
            <a:r>
              <a:rPr lang="de-DE" sz="1200">
                <a:hlinkClick r:id="rId4"/>
              </a:rPr>
              <a:t>https://machinethink.net/blog/convolutional-neural-networks-on-the-iphone-with-vggnet/</a:t>
            </a:r>
            <a:r>
              <a:rPr lang="de-DE" sz="1200"/>
              <a:t> (letzter Aufruf: 21.01.2020)</a:t>
            </a:r>
          </a:p>
        </p:txBody>
      </p:sp>
    </p:spTree>
    <p:extLst>
      <p:ext uri="{BB962C8B-B14F-4D97-AF65-F5344CB8AC3E}">
        <p14:creationId xmlns:p14="http://schemas.microsoft.com/office/powerpoint/2010/main" val="179130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C3B6A7-9637-4C89-A84E-BD59B456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Szenarien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928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Szenarien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E4E4E6-FD32-427A-9A33-BF3CD7CE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Nutzer benötigt Hilfestellung beim Lösen eines Rätsels</a:t>
            </a:r>
          </a:p>
          <a:p>
            <a:pPr lvl="1"/>
            <a:r>
              <a:rPr lang="de-DE" dirty="0"/>
              <a:t>Noch keine eigenen Einträge</a:t>
            </a:r>
          </a:p>
          <a:p>
            <a:pPr lvl="1"/>
            <a:r>
              <a:rPr lang="de-DE" dirty="0"/>
              <a:t>Eigene Einträge vorhanden</a:t>
            </a:r>
          </a:p>
          <a:p>
            <a:endParaRPr lang="de-DE" dirty="0"/>
          </a:p>
        </p:txBody>
      </p:sp>
      <p:pic>
        <p:nvPicPr>
          <p:cNvPr id="5" name="Picture 4" descr="A picture containing crossword, clock, mounted, white&#10;&#10;Description automatically generated">
            <a:extLst>
              <a:ext uri="{FF2B5EF4-FFF2-40B4-BE49-F238E27FC236}">
                <a16:creationId xmlns:a16="http://schemas.microsoft.com/office/drawing/2014/main" id="{836E0EC2-82CF-40D8-8D2F-9213264F4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5" t="1977" r="17080" b="10803"/>
          <a:stretch/>
        </p:blipFill>
        <p:spPr>
          <a:xfrm rot="5400000">
            <a:off x="6744072" y="2708920"/>
            <a:ext cx="2160000" cy="2160000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C5A4D7B0-7B93-4327-A38A-3CFCD12BA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7" t="29815" r="22972" b="28818"/>
          <a:stretch/>
        </p:blipFill>
        <p:spPr>
          <a:xfrm>
            <a:off x="8976320" y="270892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Szenarien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E4E4E6-FD32-427A-9A33-BF3CD7CE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Nutzer benötigt Hilfestellung beim Lösen eines Rätsels</a:t>
            </a:r>
          </a:p>
          <a:p>
            <a:pPr lvl="1"/>
            <a:r>
              <a:rPr lang="de-DE" dirty="0"/>
              <a:t>Noch keine eigenen Einträge</a:t>
            </a:r>
          </a:p>
          <a:p>
            <a:pPr lvl="1"/>
            <a:r>
              <a:rPr lang="de-DE" dirty="0"/>
              <a:t>Eigene Einträge vorhanden</a:t>
            </a:r>
          </a:p>
          <a:p>
            <a:r>
              <a:rPr lang="de-DE"/>
              <a:t>Verschiedene </a:t>
            </a:r>
            <a:r>
              <a:rPr lang="de-DE" dirty="0"/>
              <a:t>richtige Lösungen</a:t>
            </a:r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E0EC2-82CF-40D8-8D2F-9213264F4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3653" y="2708920"/>
            <a:ext cx="2080837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4D7B0-7B93-4327-A38A-3CFCD12BA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5901" y="2708920"/>
            <a:ext cx="2080837" cy="216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03BDC1E-FF2A-4BB5-ACCA-00D9E7BBA29A}"/>
              </a:ext>
            </a:extLst>
          </p:cNvPr>
          <p:cNvSpPr/>
          <p:nvPr/>
        </p:nvSpPr>
        <p:spPr>
          <a:xfrm>
            <a:off x="7464151" y="3428999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846168-FCEC-410A-A068-EA50C84651D2}"/>
              </a:ext>
            </a:extLst>
          </p:cNvPr>
          <p:cNvSpPr/>
          <p:nvPr/>
        </p:nvSpPr>
        <p:spPr>
          <a:xfrm>
            <a:off x="7930876" y="3428999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8361A9-7549-4572-9658-1AAC53B859B7}"/>
              </a:ext>
            </a:extLst>
          </p:cNvPr>
          <p:cNvSpPr/>
          <p:nvPr/>
        </p:nvSpPr>
        <p:spPr>
          <a:xfrm>
            <a:off x="7468913" y="3662361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0B76C5-E1AA-4729-91B8-070DAD466D1B}"/>
              </a:ext>
            </a:extLst>
          </p:cNvPr>
          <p:cNvSpPr/>
          <p:nvPr/>
        </p:nvSpPr>
        <p:spPr>
          <a:xfrm>
            <a:off x="7697513" y="3662361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5177E3-C1F6-4155-A7A8-EDB8876C58F3}"/>
              </a:ext>
            </a:extLst>
          </p:cNvPr>
          <p:cNvSpPr/>
          <p:nvPr/>
        </p:nvSpPr>
        <p:spPr>
          <a:xfrm>
            <a:off x="7926113" y="3662361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01F60F-9241-4FE6-945E-E3D747533C1A}"/>
              </a:ext>
            </a:extLst>
          </p:cNvPr>
          <p:cNvSpPr/>
          <p:nvPr/>
        </p:nvSpPr>
        <p:spPr>
          <a:xfrm>
            <a:off x="7468913" y="4138611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FC9605-3C68-439D-B223-CF931903207F}"/>
              </a:ext>
            </a:extLst>
          </p:cNvPr>
          <p:cNvSpPr/>
          <p:nvPr/>
        </p:nvSpPr>
        <p:spPr>
          <a:xfrm>
            <a:off x="7926113" y="4138611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377F64D-F792-488D-8F26-2F63D8BB9A29}"/>
              </a:ext>
            </a:extLst>
          </p:cNvPr>
          <p:cNvSpPr/>
          <p:nvPr/>
        </p:nvSpPr>
        <p:spPr>
          <a:xfrm>
            <a:off x="7468913" y="4619623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7B5D97-D08E-4082-A0A3-A1812C3C4172}"/>
              </a:ext>
            </a:extLst>
          </p:cNvPr>
          <p:cNvSpPr/>
          <p:nvPr/>
        </p:nvSpPr>
        <p:spPr>
          <a:xfrm>
            <a:off x="7697513" y="4619623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DC21D8-5F5A-42E6-A8CE-DB29226C269E}"/>
              </a:ext>
            </a:extLst>
          </p:cNvPr>
          <p:cNvSpPr/>
          <p:nvPr/>
        </p:nvSpPr>
        <p:spPr>
          <a:xfrm>
            <a:off x="7926113" y="4619623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956B95-332D-4D81-A308-F9F28EB08622}"/>
              </a:ext>
            </a:extLst>
          </p:cNvPr>
          <p:cNvSpPr/>
          <p:nvPr/>
        </p:nvSpPr>
        <p:spPr>
          <a:xfrm>
            <a:off x="9697763" y="3428999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B903F2-3723-4C26-993A-386CC10E7410}"/>
              </a:ext>
            </a:extLst>
          </p:cNvPr>
          <p:cNvSpPr/>
          <p:nvPr/>
        </p:nvSpPr>
        <p:spPr>
          <a:xfrm>
            <a:off x="10164488" y="3428999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D50C0F-FABD-46FB-89E8-23E78AF87221}"/>
              </a:ext>
            </a:extLst>
          </p:cNvPr>
          <p:cNvSpPr/>
          <p:nvPr/>
        </p:nvSpPr>
        <p:spPr>
          <a:xfrm>
            <a:off x="9702525" y="3662361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A65020-CB92-4AB1-89E0-9DC987CC79DF}"/>
              </a:ext>
            </a:extLst>
          </p:cNvPr>
          <p:cNvSpPr/>
          <p:nvPr/>
        </p:nvSpPr>
        <p:spPr>
          <a:xfrm>
            <a:off x="9931125" y="3662361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F112E4-A8A6-4E6B-96C3-E0B79E7CE002}"/>
              </a:ext>
            </a:extLst>
          </p:cNvPr>
          <p:cNvSpPr/>
          <p:nvPr/>
        </p:nvSpPr>
        <p:spPr>
          <a:xfrm>
            <a:off x="10159725" y="3662361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240F74-6A7E-472D-BC06-0B8FC9D356C7}"/>
              </a:ext>
            </a:extLst>
          </p:cNvPr>
          <p:cNvSpPr/>
          <p:nvPr/>
        </p:nvSpPr>
        <p:spPr>
          <a:xfrm>
            <a:off x="9702525" y="4138611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B1570B-266F-4923-AA85-076A739CA0F3}"/>
              </a:ext>
            </a:extLst>
          </p:cNvPr>
          <p:cNvSpPr/>
          <p:nvPr/>
        </p:nvSpPr>
        <p:spPr>
          <a:xfrm>
            <a:off x="10159725" y="4138611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B0F0478-4888-467D-80F4-7624B428EC54}"/>
              </a:ext>
            </a:extLst>
          </p:cNvPr>
          <p:cNvSpPr/>
          <p:nvPr/>
        </p:nvSpPr>
        <p:spPr>
          <a:xfrm>
            <a:off x="9702525" y="4619623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8A0B29-9331-42FA-891B-059DE3226505}"/>
              </a:ext>
            </a:extLst>
          </p:cNvPr>
          <p:cNvSpPr/>
          <p:nvPr/>
        </p:nvSpPr>
        <p:spPr>
          <a:xfrm>
            <a:off x="9931125" y="4619623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D43AAD-B183-4FF1-A8A8-9BFCB4CAF792}"/>
              </a:ext>
            </a:extLst>
          </p:cNvPr>
          <p:cNvSpPr/>
          <p:nvPr/>
        </p:nvSpPr>
        <p:spPr>
          <a:xfrm>
            <a:off x="10159725" y="4619623"/>
            <a:ext cx="236811" cy="2368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97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Szenarien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E4E4E6-FD32-427A-9A33-BF3CD7CE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Nutzer benötigt Hilfestellung beim Lösen eines Rätsels</a:t>
            </a:r>
          </a:p>
          <a:p>
            <a:pPr lvl="1"/>
            <a:r>
              <a:rPr lang="de-DE" dirty="0"/>
              <a:t>Noch keine eigenen Einträge</a:t>
            </a:r>
          </a:p>
          <a:p>
            <a:pPr lvl="1"/>
            <a:r>
              <a:rPr lang="de-DE" dirty="0"/>
              <a:t>Eigene Einträge vorhanden</a:t>
            </a:r>
          </a:p>
          <a:p>
            <a:r>
              <a:rPr lang="de-DE"/>
              <a:t>Verschiedene </a:t>
            </a:r>
            <a:r>
              <a:rPr lang="de-DE" dirty="0"/>
              <a:t>richtige Lösungen</a:t>
            </a:r>
          </a:p>
          <a:p>
            <a:r>
              <a:rPr lang="de-DE" dirty="0"/>
              <a:t>Mehrfarbige Rätsel</a:t>
            </a:r>
          </a:p>
          <a:p>
            <a:endParaRPr lang="de-DE" dirty="0"/>
          </a:p>
        </p:txBody>
      </p:sp>
      <p:pic>
        <p:nvPicPr>
          <p:cNvPr id="5" name="Picture 4" descr="A picture containing crossword, clock, mounted, white&#10;&#10;Description automatically generated">
            <a:extLst>
              <a:ext uri="{FF2B5EF4-FFF2-40B4-BE49-F238E27FC236}">
                <a16:creationId xmlns:a16="http://schemas.microsoft.com/office/drawing/2014/main" id="{836E0EC2-82CF-40D8-8D2F-9213264F4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5" t="1977" r="17080" b="10803"/>
          <a:stretch/>
        </p:blipFill>
        <p:spPr>
          <a:xfrm rot="5400000">
            <a:off x="6744072" y="2708920"/>
            <a:ext cx="21600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3213A2-1B0E-438C-9B8A-9E626A783A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320" y="270892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6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Szenarien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E4E4E6-FD32-427A-9A33-BF3CD7CE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Nutzer benötigt Hilfestellung beim Lösen eines Rätsels</a:t>
            </a:r>
          </a:p>
          <a:p>
            <a:pPr lvl="1"/>
            <a:r>
              <a:rPr lang="de-DE" dirty="0"/>
              <a:t>Noch keine eigenen Einträge</a:t>
            </a:r>
          </a:p>
          <a:p>
            <a:pPr lvl="1"/>
            <a:r>
              <a:rPr lang="de-DE" dirty="0"/>
              <a:t>Eigene Einträge vorhanden</a:t>
            </a:r>
          </a:p>
          <a:p>
            <a:r>
              <a:rPr lang="de-DE"/>
              <a:t>Verschiedene </a:t>
            </a:r>
            <a:r>
              <a:rPr lang="de-DE" dirty="0"/>
              <a:t>richtige Lösungen</a:t>
            </a:r>
          </a:p>
          <a:p>
            <a:r>
              <a:rPr lang="de-DE" dirty="0"/>
              <a:t>Mehrfarbige Rätsel</a:t>
            </a:r>
          </a:p>
          <a:p>
            <a:r>
              <a:rPr lang="de-DE" dirty="0"/>
              <a:t>Unterschiedliche Perspektiven</a:t>
            </a:r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E0EC2-82CF-40D8-8D2F-9213264F4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2" t="18980" r="32811" b="45811"/>
          <a:stretch/>
        </p:blipFill>
        <p:spPr>
          <a:xfrm>
            <a:off x="6744072" y="2708920"/>
            <a:ext cx="216000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4D7B0-7B93-4327-A38A-3CFCD12BA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15440"/>
          <a:stretch/>
        </p:blipFill>
        <p:spPr>
          <a:xfrm>
            <a:off x="8976320" y="270892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283CD-DABE-4B8C-846C-0345F73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Problemstellung</a:t>
            </a:r>
            <a:br>
              <a:rPr lang="de-DE"/>
            </a:br>
            <a:r>
              <a:rPr lang="de-DE" sz="3600">
                <a:solidFill>
                  <a:schemeClr val="tx1">
                    <a:lumMod val="50000"/>
                    <a:lumOff val="50000"/>
                  </a:schemeClr>
                </a:solidFill>
              </a:rPr>
              <a:t>Szenarien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BE582-3E71-4674-BD4B-F08ADFA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8AA0D-D917-452A-83BC-66B3E07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9E4E4E6-FD32-427A-9A33-BF3CD7CE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Nutzer benötigt Hilfestellung beim Lösen eines Rätsels</a:t>
            </a:r>
          </a:p>
          <a:p>
            <a:pPr lvl="1"/>
            <a:r>
              <a:rPr lang="de-DE" dirty="0"/>
              <a:t>Noch keine eigenen Einträge</a:t>
            </a:r>
          </a:p>
          <a:p>
            <a:pPr lvl="1"/>
            <a:r>
              <a:rPr lang="de-DE" dirty="0"/>
              <a:t>Eigene Einträge vorhanden</a:t>
            </a:r>
          </a:p>
          <a:p>
            <a:r>
              <a:rPr lang="de-DE"/>
              <a:t>Verschiedene </a:t>
            </a:r>
            <a:r>
              <a:rPr lang="de-DE" dirty="0"/>
              <a:t>richtige Lösungen</a:t>
            </a:r>
          </a:p>
          <a:p>
            <a:r>
              <a:rPr lang="de-DE" dirty="0"/>
              <a:t>Mehrfarbige Rätsel</a:t>
            </a:r>
          </a:p>
          <a:p>
            <a:r>
              <a:rPr lang="de-DE" dirty="0"/>
              <a:t>Unterschiedliche Perspektiven</a:t>
            </a:r>
          </a:p>
          <a:p>
            <a:r>
              <a:rPr lang="de-DE" dirty="0"/>
              <a:t>Verschiedene Anzahl an Feldern</a:t>
            </a:r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E0EC2-82CF-40D8-8D2F-9213264F4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4072" y="2708920"/>
            <a:ext cx="216000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4D7B0-7B93-4327-A38A-3CFCD12BA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4791" y="2708920"/>
            <a:ext cx="214305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lIns="0" tIns="0" rIns="0" bIns="0" rtlCol="0" anchor="ctr" anchorCtr="0"/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E5AFBCE233E47449F4136A93E57C2C4" ma:contentTypeVersion="5" ma:contentTypeDescription="Ein neues Dokument erstellen." ma:contentTypeScope="" ma:versionID="fcf212ef20ce3a13b0f41a4674ce485a">
  <xsd:schema xmlns:xsd="http://www.w3.org/2001/XMLSchema" xmlns:xs="http://www.w3.org/2001/XMLSchema" xmlns:p="http://schemas.microsoft.com/office/2006/metadata/properties" xmlns:ns3="ec87068e-aee1-4b79-b81b-56b1c73cac5e" xmlns:ns4="f89f5ec1-820c-484f-9e75-00b37f27352a" targetNamespace="http://schemas.microsoft.com/office/2006/metadata/properties" ma:root="true" ma:fieldsID="c895e9ca2bcacedc80ff4e3ce0b21f4a" ns3:_="" ns4:_="">
    <xsd:import namespace="ec87068e-aee1-4b79-b81b-56b1c73cac5e"/>
    <xsd:import namespace="f89f5ec1-820c-484f-9e75-00b37f2735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87068e-aee1-4b79-b81b-56b1c73cac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9f5ec1-820c-484f-9e75-00b37f2735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DA4DB7-FD0C-4FBE-988D-E51BE4685DC9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ec87068e-aee1-4b79-b81b-56b1c73cac5e"/>
    <ds:schemaRef ds:uri="http://schemas.microsoft.com/office/2006/metadata/properties"/>
    <ds:schemaRef ds:uri="http://purl.org/dc/terms/"/>
    <ds:schemaRef ds:uri="http://schemas.microsoft.com/office/infopath/2007/PartnerControls"/>
    <ds:schemaRef ds:uri="f89f5ec1-820c-484f-9e75-00b37f27352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73CE1E1-957C-47C1-A141-0434CB64F4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56C691-7112-48A2-90B4-C233AB7FF1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87068e-aee1-4b79-b81b-56b1c73cac5e"/>
    <ds:schemaRef ds:uri="f89f5ec1-820c-484f-9e75-00b37f2735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1855</Words>
  <Application>Microsoft Office PowerPoint</Application>
  <PresentationFormat>Widescreen</PresentationFormat>
  <Paragraphs>404</Paragraphs>
  <Slides>37</Slides>
  <Notes>13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Consolas</vt:lpstr>
      <vt:lpstr>Symbol</vt:lpstr>
      <vt:lpstr>Office</vt:lpstr>
      <vt:lpstr>Sudoku Reader</vt:lpstr>
      <vt:lpstr>Gliederung</vt:lpstr>
      <vt:lpstr>Problemstellung Ziel</vt:lpstr>
      <vt:lpstr>Problemstellung Szenarien</vt:lpstr>
      <vt:lpstr>Problemstellung Szenarien</vt:lpstr>
      <vt:lpstr>Problemstellung Szenarien</vt:lpstr>
      <vt:lpstr>Problemstellung Szenarien</vt:lpstr>
      <vt:lpstr>Problemstellung Szenarien</vt:lpstr>
      <vt:lpstr>Problemstellung Szenarien</vt:lpstr>
      <vt:lpstr>Problemstellung Einschränkungen</vt:lpstr>
      <vt:lpstr>Problemstellung Einschränkungen</vt:lpstr>
      <vt:lpstr>Problemstellung Einschränkungen</vt:lpstr>
      <vt:lpstr>Problemstellung Einschränkungen</vt:lpstr>
      <vt:lpstr>Problemstellung Einschränkungen</vt:lpstr>
      <vt:lpstr>Vorgehen</vt:lpstr>
      <vt:lpstr>Vorgehen Akquisition des Datensatzes</vt:lpstr>
      <vt:lpstr>Vorgehen Akquisition des Datensatzes</vt:lpstr>
      <vt:lpstr>Vorgehen Erkennung des Sudoku-Rätsels</vt:lpstr>
      <vt:lpstr>Vorgehen Korrektur der Kameraperspektive</vt:lpstr>
      <vt:lpstr>Vorgehen Korrektur der Kameraperspektive</vt:lpstr>
      <vt:lpstr>Vorgehen Extraktion der Sudoku-Zellen</vt:lpstr>
      <vt:lpstr>Vorgehen Erkennung der Ziffern</vt:lpstr>
      <vt:lpstr>Vorgehen Erkennung der Ziffern</vt:lpstr>
      <vt:lpstr>Vorgehen Erkennung der Ziffern</vt:lpstr>
      <vt:lpstr>Vorgehen Erkennung der Ziffern</vt:lpstr>
      <vt:lpstr>Vorgehen Erkennung der Ziffern</vt:lpstr>
      <vt:lpstr>Vorgehen Erkennung der Ziffern</vt:lpstr>
      <vt:lpstr>Vorgehen Erkennung der Ziffern</vt:lpstr>
      <vt:lpstr>Vorgehen Lösen des Rätsels</vt:lpstr>
      <vt:lpstr>Vorgehen Darstellung der Lösung</vt:lpstr>
      <vt:lpstr>Vorgehen Darstellung der Lösung</vt:lpstr>
      <vt:lpstr>Demo</vt:lpstr>
      <vt:lpstr>PowerPoint Presentation</vt:lpstr>
      <vt:lpstr>Fazit</vt:lpstr>
      <vt:lpstr>Ausblick</vt:lpstr>
      <vt:lpstr>Danke für eure Aufmerksamkeit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Justine Bruns</dc:creator>
  <cp:lastModifiedBy>Dennis Kempf</cp:lastModifiedBy>
  <cp:revision>4</cp:revision>
  <dcterms:created xsi:type="dcterms:W3CDTF">2020-01-16T11:54:04Z</dcterms:created>
  <dcterms:modified xsi:type="dcterms:W3CDTF">2020-01-28T13:41:55Z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0x0101001E5AFBCE233E47449F4136A93E57C2C4</vt:lpwstr>
  </property>
</Properties>
</file>